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533" r:id="rId2"/>
    <p:sldId id="608" r:id="rId3"/>
    <p:sldId id="517" r:id="rId4"/>
    <p:sldId id="599" r:id="rId5"/>
    <p:sldId id="532" r:id="rId6"/>
    <p:sldId id="600" r:id="rId7"/>
    <p:sldId id="536" r:id="rId8"/>
    <p:sldId id="534" r:id="rId9"/>
    <p:sldId id="537" r:id="rId10"/>
    <p:sldId id="596" r:id="rId11"/>
    <p:sldId id="597" r:id="rId12"/>
    <p:sldId id="598" r:id="rId13"/>
    <p:sldId id="604" r:id="rId14"/>
    <p:sldId id="607" r:id="rId15"/>
    <p:sldId id="501" r:id="rId16"/>
    <p:sldId id="510" r:id="rId17"/>
    <p:sldId id="530" r:id="rId18"/>
    <p:sldId id="601" r:id="rId19"/>
    <p:sldId id="612" r:id="rId20"/>
    <p:sldId id="621" r:id="rId21"/>
    <p:sldId id="620" r:id="rId22"/>
    <p:sldId id="619" r:id="rId23"/>
    <p:sldId id="623" r:id="rId24"/>
    <p:sldId id="602" r:id="rId25"/>
    <p:sldId id="618" r:id="rId26"/>
    <p:sldId id="617" r:id="rId27"/>
    <p:sldId id="613" r:id="rId28"/>
    <p:sldId id="614" r:id="rId29"/>
    <p:sldId id="540" r:id="rId30"/>
    <p:sldId id="615" r:id="rId31"/>
    <p:sldId id="544" r:id="rId32"/>
    <p:sldId id="616" r:id="rId33"/>
    <p:sldId id="606" r:id="rId34"/>
    <p:sldId id="609" r:id="rId35"/>
    <p:sldId id="531" r:id="rId36"/>
    <p:sldId id="603" r:id="rId37"/>
    <p:sldId id="54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09" autoAdjust="0"/>
    <p:restoredTop sz="88872" autoAdjust="0"/>
  </p:normalViewPr>
  <p:slideViewPr>
    <p:cSldViewPr>
      <p:cViewPr varScale="1">
        <p:scale>
          <a:sx n="79" d="100"/>
          <a:sy n="79" d="100"/>
        </p:scale>
        <p:origin x="355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D25B6-1C2F-544E-9E6E-28DDBF6D3A8E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58986-BFE9-8347-A068-CE57FF439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 excels at rapid visual exploration of data, but has some limitations in how it can be customized. Base graphics are fully customizable but can take longer to set up.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8986-BFE9-8347-A068-CE57FF4390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7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ggplot2 excels at rapid visual exploration of data, but has some limitations in how it can be customized. Base graphics are fully customizable but can take longer to set up.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58986-BFE9-8347-A068-CE57FF4390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82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96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351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8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53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2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77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66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9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62873-51CE-49DA-B98E-BAD067B56C8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62873-51CE-49DA-B98E-BAD067B56C8D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D8EA9-8080-4EFF-AEE8-9468A88FC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#download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tiff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304800"/>
            <a:ext cx="5257800" cy="60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487"/>
            <a:ext cx="6400800" cy="944562"/>
          </a:xfrm>
        </p:spPr>
        <p:txBody>
          <a:bodyPr>
            <a:normAutofit/>
          </a:bodyPr>
          <a:lstStyle/>
          <a:p>
            <a:pPr fontAlgn="base"/>
            <a:r>
              <a:rPr lang="en-US" dirty="0" err="1"/>
              <a:t>ggplot</a:t>
            </a:r>
            <a:r>
              <a:rPr lang="en-US" dirty="0"/>
              <a:t> uses specific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 wrap="square">
            <a:normAutofit/>
          </a:bodyPr>
          <a:lstStyle/>
          <a:p>
            <a:pPr fontAlgn="base"/>
            <a:r>
              <a:rPr lang="en-US" sz="2600" dirty="0"/>
              <a:t>A basic </a:t>
            </a:r>
            <a:r>
              <a:rPr lang="en-US" sz="2600" b="1" dirty="0"/>
              <a:t>ggplot2</a:t>
            </a:r>
            <a:r>
              <a:rPr lang="en-US" sz="2600" dirty="0"/>
              <a:t> plot consists of:</a:t>
            </a:r>
          </a:p>
          <a:p>
            <a:pPr marL="0" indent="0" fontAlgn="base">
              <a:buNone/>
            </a:pPr>
            <a:endParaRPr lang="en-US" sz="2600" dirty="0"/>
          </a:p>
          <a:p>
            <a:pPr lvl="1" fontAlgn="base"/>
            <a:r>
              <a:rPr lang="en-US" sz="2600" b="1" dirty="0"/>
              <a:t>data</a:t>
            </a:r>
            <a:r>
              <a:rPr lang="en-US" sz="2600" dirty="0"/>
              <a:t>: Must be a </a:t>
            </a:r>
            <a:r>
              <a:rPr lang="en-US" sz="2600" dirty="0" err="1"/>
              <a:t>data.frame</a:t>
            </a:r>
            <a:endParaRPr lang="en-US" sz="2600" dirty="0"/>
          </a:p>
          <a:p>
            <a:pPr lvl="1" fontAlgn="base"/>
            <a:endParaRPr lang="en-US" sz="2600" dirty="0"/>
          </a:p>
          <a:p>
            <a:pPr lvl="1" fontAlgn="base"/>
            <a:r>
              <a:rPr lang="en-US" sz="2600" b="1" dirty="0">
                <a:solidFill>
                  <a:srgbClr val="0000FF"/>
                </a:solidFill>
              </a:rPr>
              <a:t>aes</a:t>
            </a:r>
            <a:r>
              <a:rPr lang="en-US" sz="2600" dirty="0"/>
              <a:t>thetics: How your data are represented visually</a:t>
            </a:r>
          </a:p>
          <a:p>
            <a:pPr lvl="2" fontAlgn="base"/>
            <a:r>
              <a:rPr lang="en-US" sz="2600" dirty="0"/>
              <a:t>x, y, color, size, shape, etc.</a:t>
            </a:r>
          </a:p>
          <a:p>
            <a:pPr marL="0" indent="0" fontAlgn="base">
              <a:buNone/>
            </a:pPr>
            <a:r>
              <a:rPr lang="en-US" sz="2600" b="1" dirty="0"/>
              <a:t>			</a:t>
            </a:r>
            <a:r>
              <a:rPr lang="en-US" sz="2600" b="1" dirty="0">
                <a:solidFill>
                  <a:srgbClr val="0000FF"/>
                </a:solidFill>
              </a:rPr>
              <a:t>+</a:t>
            </a:r>
          </a:p>
          <a:p>
            <a:pPr lvl="1" fontAlgn="base"/>
            <a:r>
              <a:rPr lang="en-US" sz="2600" b="1" dirty="0">
                <a:solidFill>
                  <a:srgbClr val="0000FF"/>
                </a:solidFill>
              </a:rPr>
              <a:t>geom</a:t>
            </a:r>
            <a:r>
              <a:rPr lang="en-US" sz="2600" dirty="0"/>
              <a:t>etry: Geometries of plotted objects</a:t>
            </a:r>
          </a:p>
          <a:p>
            <a:pPr lvl="2" fontAlgn="base"/>
            <a:r>
              <a:rPr lang="en-US" sz="2600" dirty="0"/>
              <a:t>points, lines, </a:t>
            </a:r>
            <a:r>
              <a:rPr lang="en-US" sz="2600" dirty="0" smtClean="0"/>
              <a:t>polygons</a:t>
            </a:r>
            <a:r>
              <a:rPr lang="en-US" sz="2600" dirty="0"/>
              <a:t>, etc.</a:t>
            </a:r>
          </a:p>
          <a:p>
            <a:pPr lvl="2" fontAlgn="base"/>
            <a:endParaRPr lang="en-US" sz="2600" dirty="0"/>
          </a:p>
          <a:p>
            <a:pPr lvl="1" fontAlgn="base"/>
            <a:r>
              <a:rPr lang="en-US" sz="2600" dirty="0"/>
              <a:t>and more…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484" y="152400"/>
            <a:ext cx="1840949" cy="2133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0" y="1828800"/>
            <a:ext cx="4495800" cy="914400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ysDash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4837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487"/>
            <a:ext cx="6400800" cy="944562"/>
          </a:xfrm>
        </p:spPr>
        <p:txBody>
          <a:bodyPr>
            <a:normAutofit/>
          </a:bodyPr>
          <a:lstStyle/>
          <a:p>
            <a:pPr fontAlgn="base"/>
            <a:r>
              <a:rPr lang="en-US" dirty="0" err="1"/>
              <a:t>ggplot</a:t>
            </a:r>
            <a:r>
              <a:rPr lang="en-US" dirty="0"/>
              <a:t> uses specific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 wrap="square">
            <a:normAutofit/>
          </a:bodyPr>
          <a:lstStyle/>
          <a:p>
            <a:pPr fontAlgn="base"/>
            <a:r>
              <a:rPr lang="en-US" sz="2600" dirty="0"/>
              <a:t>A basic </a:t>
            </a:r>
            <a:r>
              <a:rPr lang="en-US" sz="2600" b="1" dirty="0"/>
              <a:t>ggplot2</a:t>
            </a:r>
            <a:r>
              <a:rPr lang="en-US" sz="2600" dirty="0"/>
              <a:t> plot consists of:</a:t>
            </a:r>
          </a:p>
          <a:p>
            <a:pPr marL="0" indent="0" fontAlgn="base">
              <a:buNone/>
            </a:pPr>
            <a:endParaRPr lang="en-US" sz="2600" dirty="0"/>
          </a:p>
          <a:p>
            <a:pPr lvl="1" fontAlgn="base"/>
            <a:r>
              <a:rPr lang="en-US" sz="2600" b="1" dirty="0"/>
              <a:t>data</a:t>
            </a:r>
            <a:r>
              <a:rPr lang="en-US" sz="2600" dirty="0"/>
              <a:t>: Must be a </a:t>
            </a:r>
            <a:r>
              <a:rPr lang="en-US" sz="2600" dirty="0" err="1"/>
              <a:t>data.frame</a:t>
            </a:r>
            <a:endParaRPr lang="en-US" sz="2600" dirty="0"/>
          </a:p>
          <a:p>
            <a:pPr lvl="1" fontAlgn="base"/>
            <a:endParaRPr lang="en-US" sz="2600" dirty="0"/>
          </a:p>
          <a:p>
            <a:pPr lvl="1" fontAlgn="base"/>
            <a:r>
              <a:rPr lang="en-US" sz="2600" b="1" dirty="0">
                <a:solidFill>
                  <a:srgbClr val="0000FF"/>
                </a:solidFill>
              </a:rPr>
              <a:t>aes</a:t>
            </a:r>
            <a:r>
              <a:rPr lang="en-US" sz="2600" dirty="0"/>
              <a:t>thetics: How your data are represented visually</a:t>
            </a:r>
          </a:p>
          <a:p>
            <a:pPr lvl="2" fontAlgn="base"/>
            <a:r>
              <a:rPr lang="en-US" sz="2600" dirty="0"/>
              <a:t>x, y, color, size, shape, etc.</a:t>
            </a:r>
          </a:p>
          <a:p>
            <a:pPr marL="0" indent="0" fontAlgn="base">
              <a:buNone/>
            </a:pPr>
            <a:r>
              <a:rPr lang="en-US" sz="2600" b="1" dirty="0"/>
              <a:t>			</a:t>
            </a:r>
            <a:r>
              <a:rPr lang="en-US" sz="2600" b="1" dirty="0">
                <a:solidFill>
                  <a:srgbClr val="0000FF"/>
                </a:solidFill>
              </a:rPr>
              <a:t>+</a:t>
            </a:r>
          </a:p>
          <a:p>
            <a:pPr lvl="1" fontAlgn="base"/>
            <a:r>
              <a:rPr lang="en-US" sz="2600" b="1" dirty="0">
                <a:solidFill>
                  <a:srgbClr val="0000FF"/>
                </a:solidFill>
              </a:rPr>
              <a:t>geom</a:t>
            </a:r>
            <a:r>
              <a:rPr lang="en-US" sz="2600" dirty="0"/>
              <a:t>etry: Geometries of plotted objects</a:t>
            </a:r>
          </a:p>
          <a:p>
            <a:pPr lvl="2" fontAlgn="base"/>
            <a:r>
              <a:rPr lang="en-US" sz="2600" dirty="0"/>
              <a:t>points, lines, </a:t>
            </a:r>
            <a:r>
              <a:rPr lang="en-US" sz="2600" dirty="0" smtClean="0"/>
              <a:t>polygons</a:t>
            </a:r>
            <a:r>
              <a:rPr lang="en-US" sz="2600" dirty="0"/>
              <a:t>, etc.</a:t>
            </a:r>
          </a:p>
          <a:p>
            <a:pPr lvl="2" fontAlgn="base"/>
            <a:endParaRPr lang="en-US" sz="2600" dirty="0"/>
          </a:p>
          <a:p>
            <a:pPr lvl="1" fontAlgn="base"/>
            <a:r>
              <a:rPr lang="en-US" sz="2600" dirty="0"/>
              <a:t>and more…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484" y="152400"/>
            <a:ext cx="1840949" cy="2133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0" y="1828800"/>
            <a:ext cx="4495800" cy="914400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048000"/>
            <a:ext cx="7620000" cy="990600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ysDash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8521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487"/>
            <a:ext cx="6400800" cy="944562"/>
          </a:xfrm>
        </p:spPr>
        <p:txBody>
          <a:bodyPr>
            <a:normAutofit/>
          </a:bodyPr>
          <a:lstStyle/>
          <a:p>
            <a:pPr fontAlgn="base"/>
            <a:r>
              <a:rPr lang="en-US" dirty="0" err="1"/>
              <a:t>ggplot</a:t>
            </a:r>
            <a:r>
              <a:rPr lang="en-US" dirty="0"/>
              <a:t> uses specific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 wrap="square">
            <a:normAutofit/>
          </a:bodyPr>
          <a:lstStyle/>
          <a:p>
            <a:pPr fontAlgn="base"/>
            <a:r>
              <a:rPr lang="en-US" sz="2600" dirty="0"/>
              <a:t>A basic </a:t>
            </a:r>
            <a:r>
              <a:rPr lang="en-US" sz="2600" b="1" dirty="0"/>
              <a:t>ggplot2</a:t>
            </a:r>
            <a:r>
              <a:rPr lang="en-US" sz="2600" dirty="0"/>
              <a:t> plot consists of:</a:t>
            </a:r>
          </a:p>
          <a:p>
            <a:pPr marL="0" indent="0" fontAlgn="base">
              <a:buNone/>
            </a:pPr>
            <a:endParaRPr lang="en-US" sz="2600" dirty="0"/>
          </a:p>
          <a:p>
            <a:pPr lvl="1" fontAlgn="base"/>
            <a:r>
              <a:rPr lang="en-US" sz="2600" b="1" dirty="0"/>
              <a:t>data</a:t>
            </a:r>
            <a:r>
              <a:rPr lang="en-US" sz="2600" dirty="0"/>
              <a:t>: Must be a </a:t>
            </a:r>
            <a:r>
              <a:rPr lang="en-US" sz="2600" dirty="0" err="1"/>
              <a:t>data.frame</a:t>
            </a:r>
            <a:endParaRPr lang="en-US" sz="2600" dirty="0"/>
          </a:p>
          <a:p>
            <a:pPr lvl="1" fontAlgn="base"/>
            <a:endParaRPr lang="en-US" sz="2600" dirty="0"/>
          </a:p>
          <a:p>
            <a:pPr lvl="1" fontAlgn="base"/>
            <a:r>
              <a:rPr lang="en-US" sz="2600" b="1" dirty="0">
                <a:solidFill>
                  <a:srgbClr val="0000FF"/>
                </a:solidFill>
              </a:rPr>
              <a:t>aes</a:t>
            </a:r>
            <a:r>
              <a:rPr lang="en-US" sz="2600" dirty="0"/>
              <a:t>thetics: How your data are represented visually</a:t>
            </a:r>
          </a:p>
          <a:p>
            <a:pPr lvl="2" fontAlgn="base"/>
            <a:r>
              <a:rPr lang="en-US" sz="2600" dirty="0"/>
              <a:t>x, y, color, size, shape, etc.</a:t>
            </a:r>
          </a:p>
          <a:p>
            <a:pPr marL="0" indent="0" fontAlgn="base">
              <a:buNone/>
            </a:pPr>
            <a:r>
              <a:rPr lang="en-US" sz="2600" b="1" dirty="0"/>
              <a:t>			</a:t>
            </a:r>
            <a:r>
              <a:rPr lang="en-US" sz="2600" b="1" dirty="0">
                <a:solidFill>
                  <a:srgbClr val="0000FF"/>
                </a:solidFill>
              </a:rPr>
              <a:t>+</a:t>
            </a:r>
          </a:p>
          <a:p>
            <a:pPr lvl="1" fontAlgn="base"/>
            <a:r>
              <a:rPr lang="en-US" sz="2600" b="1" dirty="0">
                <a:solidFill>
                  <a:srgbClr val="0000FF"/>
                </a:solidFill>
              </a:rPr>
              <a:t>geom</a:t>
            </a:r>
            <a:r>
              <a:rPr lang="en-US" sz="2600" dirty="0"/>
              <a:t>etry: Geometries of plotted objects</a:t>
            </a:r>
          </a:p>
          <a:p>
            <a:pPr lvl="2" fontAlgn="base"/>
            <a:r>
              <a:rPr lang="en-US" sz="2600" dirty="0"/>
              <a:t>points, lines, </a:t>
            </a:r>
            <a:r>
              <a:rPr lang="en-US" sz="2600" dirty="0" smtClean="0"/>
              <a:t>polygons</a:t>
            </a:r>
            <a:r>
              <a:rPr lang="en-US" sz="2600" dirty="0"/>
              <a:t>, etc.</a:t>
            </a:r>
          </a:p>
          <a:p>
            <a:pPr lvl="2" fontAlgn="base"/>
            <a:endParaRPr lang="en-US" sz="2600" dirty="0"/>
          </a:p>
          <a:p>
            <a:pPr lvl="1" fontAlgn="base"/>
            <a:r>
              <a:rPr lang="en-US" sz="2600" dirty="0"/>
              <a:t>and more…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484" y="152400"/>
            <a:ext cx="1840949" cy="2133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0" y="1828800"/>
            <a:ext cx="4495800" cy="914400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048000"/>
            <a:ext cx="7620000" cy="990600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4457700"/>
            <a:ext cx="6629400" cy="1104900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ysDash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8099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487"/>
            <a:ext cx="6400800" cy="944562"/>
          </a:xfrm>
        </p:spPr>
        <p:txBody>
          <a:bodyPr>
            <a:normAutofit/>
          </a:bodyPr>
          <a:lstStyle/>
          <a:p>
            <a:pPr fontAlgn="base"/>
            <a:r>
              <a:rPr lang="en-US" dirty="0" err="1"/>
              <a:t>ggplot</a:t>
            </a:r>
            <a:r>
              <a:rPr lang="en-US" dirty="0"/>
              <a:t> uses specific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 wrap="square">
            <a:normAutofit/>
          </a:bodyPr>
          <a:lstStyle/>
          <a:p>
            <a:pPr fontAlgn="base"/>
            <a:r>
              <a:rPr lang="en-US" sz="2600" dirty="0"/>
              <a:t>A basic </a:t>
            </a:r>
            <a:r>
              <a:rPr lang="en-US" sz="2600" b="1" dirty="0"/>
              <a:t>ggplot2</a:t>
            </a:r>
            <a:r>
              <a:rPr lang="en-US" sz="2600" dirty="0"/>
              <a:t> plot consists of:</a:t>
            </a:r>
          </a:p>
          <a:p>
            <a:pPr marL="0" indent="0" fontAlgn="base">
              <a:buNone/>
            </a:pPr>
            <a:endParaRPr lang="en-US" sz="2600" dirty="0"/>
          </a:p>
          <a:p>
            <a:pPr lvl="1" fontAlgn="base"/>
            <a:r>
              <a:rPr lang="en-US" sz="2600" b="1" dirty="0"/>
              <a:t>data</a:t>
            </a:r>
            <a:r>
              <a:rPr lang="en-US" sz="2600" dirty="0"/>
              <a:t>: Must be a </a:t>
            </a:r>
            <a:r>
              <a:rPr lang="en-US" sz="2600" dirty="0" err="1"/>
              <a:t>data.frame</a:t>
            </a:r>
            <a:endParaRPr lang="en-US" sz="2600" dirty="0"/>
          </a:p>
          <a:p>
            <a:pPr lvl="1" fontAlgn="base"/>
            <a:endParaRPr lang="en-US" sz="2600" dirty="0"/>
          </a:p>
          <a:p>
            <a:pPr lvl="1" fontAlgn="base"/>
            <a:r>
              <a:rPr lang="en-US" sz="2600" b="1" dirty="0">
                <a:solidFill>
                  <a:srgbClr val="0000FF"/>
                </a:solidFill>
              </a:rPr>
              <a:t>aes</a:t>
            </a:r>
            <a:r>
              <a:rPr lang="en-US" sz="2600" dirty="0"/>
              <a:t>thetics: How your data are represented visually</a:t>
            </a:r>
          </a:p>
          <a:p>
            <a:pPr lvl="2" fontAlgn="base"/>
            <a:r>
              <a:rPr lang="en-US" sz="2600" dirty="0"/>
              <a:t>x, y, color, size, shape, etc.</a:t>
            </a:r>
          </a:p>
          <a:p>
            <a:pPr marL="0" indent="0" fontAlgn="base">
              <a:buNone/>
            </a:pPr>
            <a:r>
              <a:rPr lang="en-US" sz="2600" b="1" dirty="0"/>
              <a:t>			</a:t>
            </a:r>
            <a:r>
              <a:rPr lang="en-US" sz="2600" b="1" dirty="0">
                <a:solidFill>
                  <a:srgbClr val="0000FF"/>
                </a:solidFill>
              </a:rPr>
              <a:t>+</a:t>
            </a:r>
          </a:p>
          <a:p>
            <a:pPr lvl="1" fontAlgn="base"/>
            <a:r>
              <a:rPr lang="en-US" sz="2600" b="1" dirty="0">
                <a:solidFill>
                  <a:srgbClr val="0000FF"/>
                </a:solidFill>
              </a:rPr>
              <a:t>geom</a:t>
            </a:r>
            <a:r>
              <a:rPr lang="en-US" sz="2600" dirty="0"/>
              <a:t>etry: Geometries of plotted objects</a:t>
            </a:r>
          </a:p>
          <a:p>
            <a:pPr lvl="2" fontAlgn="base"/>
            <a:r>
              <a:rPr lang="en-US" sz="2600" dirty="0"/>
              <a:t>points, lines, </a:t>
            </a:r>
            <a:r>
              <a:rPr lang="en-US" sz="2600" dirty="0" smtClean="0"/>
              <a:t>polygons</a:t>
            </a:r>
            <a:r>
              <a:rPr lang="en-US" sz="2600" dirty="0"/>
              <a:t>, etc.</a:t>
            </a:r>
          </a:p>
          <a:p>
            <a:pPr lvl="2" fontAlgn="base"/>
            <a:endParaRPr lang="en-US" sz="2600" dirty="0"/>
          </a:p>
          <a:p>
            <a:pPr lvl="1" fontAlgn="base"/>
            <a:r>
              <a:rPr lang="en-US" sz="2600" dirty="0"/>
              <a:t>and more…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484" y="152400"/>
            <a:ext cx="1840949" cy="2133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0" y="1828800"/>
            <a:ext cx="4495800" cy="914400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048000"/>
            <a:ext cx="7620000" cy="990600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4457700"/>
            <a:ext cx="6629400" cy="1104900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5778230"/>
            <a:ext cx="2895600" cy="698770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ysDash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4374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FED980-4BA2-5E47-8221-54F7C45E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713" y="762000"/>
            <a:ext cx="3048000" cy="353253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ggplot</a:t>
            </a:r>
            <a:r>
              <a:rPr lang="en-US" cap="none" dirty="0" smtClean="0"/>
              <a:t>: Let’s get started!</a:t>
            </a:r>
            <a:br>
              <a:rPr lang="en-US" cap="none" dirty="0" smtClean="0"/>
            </a:br>
            <a:endParaRPr lang="en-US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4800" y="2750332"/>
            <a:ext cx="3913465" cy="9233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683"/>
            <a:endParaRPr lang="en-US" sz="2000" dirty="0">
              <a:solidFill>
                <a:srgbClr val="0365C0"/>
              </a:solidFill>
              <a:latin typeface="Monaco"/>
              <a:cs typeface="Monaco"/>
            </a:endParaRPr>
          </a:p>
          <a:p>
            <a:pPr marL="90683" algn="ctr"/>
            <a:r>
              <a:rPr sz="2000" dirty="0" err="1">
                <a:solidFill>
                  <a:srgbClr val="0365C0"/>
                </a:solidFill>
                <a:latin typeface="Monaco"/>
                <a:cs typeface="Monaco"/>
              </a:rPr>
              <a:t>install.packages</a:t>
            </a:r>
            <a:r>
              <a:rPr sz="2000" dirty="0" smtClean="0">
                <a:solidFill>
                  <a:srgbClr val="0365C0"/>
                </a:solidFill>
                <a:latin typeface="Monaco"/>
                <a:cs typeface="Monaco"/>
              </a:rPr>
              <a:t>("</a:t>
            </a:r>
            <a:r>
              <a:rPr lang="en-US" sz="2000" dirty="0" smtClean="0">
                <a:solidFill>
                  <a:srgbClr val="0365C0"/>
                </a:solidFill>
                <a:latin typeface="Monaco"/>
                <a:cs typeface="Monaco"/>
              </a:rPr>
              <a:t>ggplot2</a:t>
            </a:r>
            <a:r>
              <a:rPr sz="2000" dirty="0" smtClean="0">
                <a:solidFill>
                  <a:srgbClr val="0365C0"/>
                </a:solidFill>
                <a:latin typeface="Monaco"/>
                <a:cs typeface="Monaco"/>
              </a:rPr>
              <a:t>")</a:t>
            </a:r>
            <a:endParaRPr lang="en-US" sz="2000" dirty="0">
              <a:solidFill>
                <a:srgbClr val="0365C0"/>
              </a:solidFill>
              <a:latin typeface="Monaco"/>
              <a:cs typeface="Monaco"/>
            </a:endParaRPr>
          </a:p>
          <a:p>
            <a:pPr marL="90683"/>
            <a:endParaRPr sz="2000" dirty="0">
              <a:latin typeface="Monaco"/>
              <a:cs typeface="Monac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031" y="3889886"/>
            <a:ext cx="3429000" cy="1749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algn="ctr"/>
            <a:r>
              <a:rPr sz="2800" spc="-68" dirty="0">
                <a:latin typeface="Times New Roman"/>
                <a:cs typeface="Times New Roman"/>
              </a:rPr>
              <a:t>D</a:t>
            </a:r>
            <a:r>
              <a:rPr sz="2800" spc="-57" dirty="0">
                <a:latin typeface="Times New Roman"/>
                <a:cs typeface="Times New Roman"/>
              </a:rPr>
              <a:t>o</a:t>
            </a:r>
            <a:r>
              <a:rPr sz="2800" spc="27" dirty="0">
                <a:latin typeface="Times New Roman"/>
                <a:cs typeface="Times New Roman"/>
              </a:rPr>
              <a:t>wnl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91" dirty="0">
                <a:latin typeface="Times New Roman"/>
                <a:cs typeface="Times New Roman"/>
              </a:rPr>
              <a:t>ads</a:t>
            </a:r>
            <a:r>
              <a:rPr sz="2800" spc="-93" dirty="0">
                <a:latin typeface="Times New Roman"/>
                <a:cs typeface="Times New Roman"/>
              </a:rPr>
              <a:t> </a:t>
            </a:r>
            <a:r>
              <a:rPr sz="2800" spc="-7" dirty="0">
                <a:latin typeface="Times New Roman"/>
                <a:cs typeface="Times New Roman"/>
              </a:rPr>
              <a:t>files</a:t>
            </a:r>
            <a:r>
              <a:rPr sz="2800" spc="-93" dirty="0">
                <a:latin typeface="Times New Roman"/>
                <a:cs typeface="Times New Roman"/>
              </a:rPr>
              <a:t> </a:t>
            </a:r>
            <a:r>
              <a:rPr sz="2800" spc="86" dirty="0">
                <a:latin typeface="Times New Roman"/>
                <a:cs typeface="Times New Roman"/>
              </a:rPr>
              <a:t>t</a:t>
            </a:r>
            <a:r>
              <a:rPr sz="2800" spc="73" dirty="0">
                <a:latin typeface="Times New Roman"/>
                <a:cs typeface="Times New Roman"/>
              </a:rPr>
              <a:t>o</a:t>
            </a:r>
            <a:r>
              <a:rPr sz="2800" spc="-93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Times New Roman"/>
                <a:cs typeface="Times New Roman"/>
              </a:rPr>
              <a:t>c</a:t>
            </a:r>
            <a:r>
              <a:rPr sz="2800" spc="104" dirty="0">
                <a:latin typeface="Times New Roman"/>
                <a:cs typeface="Times New Roman"/>
              </a:rPr>
              <a:t>ompu</a:t>
            </a:r>
            <a:r>
              <a:rPr sz="2800" spc="23" dirty="0">
                <a:latin typeface="Times New Roman"/>
                <a:cs typeface="Times New Roman"/>
              </a:rPr>
              <a:t>t</a:t>
            </a:r>
            <a:r>
              <a:rPr sz="2800" spc="64" dirty="0">
                <a:latin typeface="Times New Roman"/>
                <a:cs typeface="Times New Roman"/>
              </a:rPr>
              <a:t>er</a:t>
            </a:r>
            <a:endParaRPr lang="en-US" sz="2800" spc="64" dirty="0">
              <a:latin typeface="Times New Roman"/>
              <a:cs typeface="Times New Roman"/>
            </a:endParaRPr>
          </a:p>
          <a:p>
            <a:pPr marL="5776" algn="ctr"/>
            <a:endParaRPr sz="2800" dirty="0">
              <a:latin typeface="Times New Roman"/>
              <a:cs typeface="Times New Roman"/>
            </a:endParaRPr>
          </a:p>
          <a:p>
            <a:pPr marL="10397" algn="ctr">
              <a:spcBef>
                <a:spcPts val="239"/>
              </a:spcBef>
            </a:pPr>
            <a:r>
              <a:rPr sz="2800" b="1" spc="34" dirty="0">
                <a:solidFill>
                  <a:srgbClr val="78AAD6"/>
                </a:solidFill>
                <a:latin typeface="Times New Roman"/>
                <a:cs typeface="Times New Roman"/>
              </a:rPr>
              <a:t>1</a:t>
            </a:r>
            <a:r>
              <a:rPr sz="2800" b="1" spc="-118" dirty="0">
                <a:solidFill>
                  <a:srgbClr val="78AAD6"/>
                </a:solidFill>
                <a:latin typeface="Times New Roman"/>
                <a:cs typeface="Times New Roman"/>
              </a:rPr>
              <a:t> </a:t>
            </a:r>
            <a:r>
              <a:rPr sz="2800" b="1" spc="-48" dirty="0">
                <a:solidFill>
                  <a:srgbClr val="78AAD6"/>
                </a:solidFill>
                <a:latin typeface="Times New Roman"/>
                <a:cs typeface="Times New Roman"/>
              </a:rPr>
              <a:t>x</a:t>
            </a:r>
            <a:r>
              <a:rPr sz="2800" b="1" spc="-118" dirty="0">
                <a:solidFill>
                  <a:srgbClr val="78AAD6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78AAD6"/>
                </a:solidFill>
                <a:latin typeface="Times New Roman"/>
                <a:cs typeface="Times New Roman"/>
              </a:rPr>
              <a:t>per</a:t>
            </a:r>
            <a:r>
              <a:rPr sz="2800" b="1" spc="-118" dirty="0">
                <a:solidFill>
                  <a:srgbClr val="78AAD6"/>
                </a:solidFill>
                <a:latin typeface="Times New Roman"/>
                <a:cs typeface="Times New Roman"/>
              </a:rPr>
              <a:t> </a:t>
            </a:r>
            <a:r>
              <a:rPr sz="2800" b="1" spc="-18" dirty="0">
                <a:solidFill>
                  <a:srgbClr val="78AAD6"/>
                </a:solidFill>
                <a:latin typeface="Times New Roman"/>
                <a:cs typeface="Times New Roman"/>
              </a:rPr>
              <a:t>c</a:t>
            </a:r>
            <a:r>
              <a:rPr sz="2800" b="1" spc="43" dirty="0">
                <a:solidFill>
                  <a:srgbClr val="78AAD6"/>
                </a:solidFill>
                <a:latin typeface="Times New Roman"/>
                <a:cs typeface="Times New Roman"/>
              </a:rPr>
              <a:t>ompu</a:t>
            </a:r>
            <a:r>
              <a:rPr sz="2800" b="1" spc="-16" dirty="0">
                <a:solidFill>
                  <a:srgbClr val="78AAD6"/>
                </a:solidFill>
                <a:latin typeface="Times New Roman"/>
                <a:cs typeface="Times New Roman"/>
              </a:rPr>
              <a:t>t</a:t>
            </a:r>
            <a:r>
              <a:rPr sz="2800" b="1" spc="-11" dirty="0">
                <a:solidFill>
                  <a:srgbClr val="78AAD6"/>
                </a:solidFill>
                <a:latin typeface="Times New Roman"/>
                <a:cs typeface="Times New Roman"/>
              </a:rPr>
              <a:t>er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2285" y="1981200"/>
            <a:ext cx="258493" cy="552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/>
            <a:r>
              <a:rPr sz="3593" b="1" spc="143" dirty="0">
                <a:latin typeface="Times New Roman"/>
                <a:cs typeface="Times New Roman"/>
              </a:rPr>
              <a:t>1</a:t>
            </a:r>
            <a:endParaRPr sz="3593" dirty="0">
              <a:latin typeface="Times New Roman"/>
              <a:cs typeface="Times New Roman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Getting started: using packages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299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4800" y="2750332"/>
            <a:ext cx="3913465" cy="9233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683"/>
            <a:endParaRPr lang="en-US" sz="2000" dirty="0">
              <a:solidFill>
                <a:srgbClr val="0365C0"/>
              </a:solidFill>
              <a:latin typeface="Monaco"/>
              <a:cs typeface="Monaco"/>
            </a:endParaRPr>
          </a:p>
          <a:p>
            <a:pPr marL="90683" algn="ctr"/>
            <a:r>
              <a:rPr sz="2000" dirty="0" err="1">
                <a:solidFill>
                  <a:srgbClr val="0365C0"/>
                </a:solidFill>
                <a:latin typeface="Monaco"/>
                <a:cs typeface="Monaco"/>
              </a:rPr>
              <a:t>install.packages</a:t>
            </a:r>
            <a:r>
              <a:rPr sz="2000" dirty="0" smtClean="0">
                <a:solidFill>
                  <a:srgbClr val="0365C0"/>
                </a:solidFill>
                <a:latin typeface="Monaco"/>
                <a:cs typeface="Monaco"/>
              </a:rPr>
              <a:t>("</a:t>
            </a:r>
            <a:r>
              <a:rPr lang="en-US" sz="2000" dirty="0" smtClean="0">
                <a:solidFill>
                  <a:srgbClr val="0365C0"/>
                </a:solidFill>
                <a:latin typeface="Monaco"/>
                <a:cs typeface="Monaco"/>
              </a:rPr>
              <a:t>ggplot2</a:t>
            </a:r>
            <a:r>
              <a:rPr sz="2000" dirty="0" smtClean="0">
                <a:solidFill>
                  <a:srgbClr val="0365C0"/>
                </a:solidFill>
                <a:latin typeface="Monaco"/>
                <a:cs typeface="Monaco"/>
              </a:rPr>
              <a:t>")</a:t>
            </a:r>
            <a:endParaRPr lang="en-US" sz="2000" dirty="0">
              <a:solidFill>
                <a:srgbClr val="0365C0"/>
              </a:solidFill>
              <a:latin typeface="Monaco"/>
              <a:cs typeface="Monaco"/>
            </a:endParaRPr>
          </a:p>
          <a:p>
            <a:pPr marL="90683"/>
            <a:endParaRPr sz="2000" dirty="0">
              <a:latin typeface="Monaco"/>
              <a:cs typeface="Monac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7031" y="3889886"/>
            <a:ext cx="3429000" cy="1749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algn="ctr"/>
            <a:r>
              <a:rPr sz="2800" spc="-68" dirty="0">
                <a:latin typeface="Times New Roman"/>
                <a:cs typeface="Times New Roman"/>
              </a:rPr>
              <a:t>D</a:t>
            </a:r>
            <a:r>
              <a:rPr sz="2800" spc="-57" dirty="0">
                <a:latin typeface="Times New Roman"/>
                <a:cs typeface="Times New Roman"/>
              </a:rPr>
              <a:t>o</a:t>
            </a:r>
            <a:r>
              <a:rPr sz="2800" spc="27" dirty="0">
                <a:latin typeface="Times New Roman"/>
                <a:cs typeface="Times New Roman"/>
              </a:rPr>
              <a:t>wnl</a:t>
            </a:r>
            <a:r>
              <a:rPr sz="2800" dirty="0">
                <a:latin typeface="Times New Roman"/>
                <a:cs typeface="Times New Roman"/>
              </a:rPr>
              <a:t>o</a:t>
            </a:r>
            <a:r>
              <a:rPr sz="2800" spc="91" dirty="0">
                <a:latin typeface="Times New Roman"/>
                <a:cs typeface="Times New Roman"/>
              </a:rPr>
              <a:t>ads</a:t>
            </a:r>
            <a:r>
              <a:rPr sz="2800" spc="-93" dirty="0">
                <a:latin typeface="Times New Roman"/>
                <a:cs typeface="Times New Roman"/>
              </a:rPr>
              <a:t> </a:t>
            </a:r>
            <a:r>
              <a:rPr sz="2800" spc="-7" dirty="0">
                <a:latin typeface="Times New Roman"/>
                <a:cs typeface="Times New Roman"/>
              </a:rPr>
              <a:t>files</a:t>
            </a:r>
            <a:r>
              <a:rPr sz="2800" spc="-93" dirty="0">
                <a:latin typeface="Times New Roman"/>
                <a:cs typeface="Times New Roman"/>
              </a:rPr>
              <a:t> </a:t>
            </a:r>
            <a:r>
              <a:rPr sz="2800" spc="86" dirty="0">
                <a:latin typeface="Times New Roman"/>
                <a:cs typeface="Times New Roman"/>
              </a:rPr>
              <a:t>t</a:t>
            </a:r>
            <a:r>
              <a:rPr sz="2800" spc="73" dirty="0">
                <a:latin typeface="Times New Roman"/>
                <a:cs typeface="Times New Roman"/>
              </a:rPr>
              <a:t>o</a:t>
            </a:r>
            <a:r>
              <a:rPr sz="2800" spc="-93" dirty="0">
                <a:latin typeface="Times New Roman"/>
                <a:cs typeface="Times New Roman"/>
              </a:rPr>
              <a:t> </a:t>
            </a:r>
            <a:r>
              <a:rPr sz="2800" spc="-18" dirty="0">
                <a:latin typeface="Times New Roman"/>
                <a:cs typeface="Times New Roman"/>
              </a:rPr>
              <a:t>c</a:t>
            </a:r>
            <a:r>
              <a:rPr sz="2800" spc="104" dirty="0">
                <a:latin typeface="Times New Roman"/>
                <a:cs typeface="Times New Roman"/>
              </a:rPr>
              <a:t>ompu</a:t>
            </a:r>
            <a:r>
              <a:rPr sz="2800" spc="23" dirty="0">
                <a:latin typeface="Times New Roman"/>
                <a:cs typeface="Times New Roman"/>
              </a:rPr>
              <a:t>t</a:t>
            </a:r>
            <a:r>
              <a:rPr sz="2800" spc="64" dirty="0">
                <a:latin typeface="Times New Roman"/>
                <a:cs typeface="Times New Roman"/>
              </a:rPr>
              <a:t>er</a:t>
            </a:r>
            <a:endParaRPr lang="en-US" sz="2800" spc="64" dirty="0">
              <a:latin typeface="Times New Roman"/>
              <a:cs typeface="Times New Roman"/>
            </a:endParaRPr>
          </a:p>
          <a:p>
            <a:pPr marL="5776" algn="ctr"/>
            <a:endParaRPr sz="2800" dirty="0">
              <a:latin typeface="Times New Roman"/>
              <a:cs typeface="Times New Roman"/>
            </a:endParaRPr>
          </a:p>
          <a:p>
            <a:pPr marL="10397" algn="ctr">
              <a:spcBef>
                <a:spcPts val="239"/>
              </a:spcBef>
            </a:pPr>
            <a:r>
              <a:rPr sz="2800" b="1" spc="34" dirty="0">
                <a:solidFill>
                  <a:srgbClr val="78AAD6"/>
                </a:solidFill>
                <a:latin typeface="Times New Roman"/>
                <a:cs typeface="Times New Roman"/>
              </a:rPr>
              <a:t>1</a:t>
            </a:r>
            <a:r>
              <a:rPr sz="2800" b="1" spc="-118" dirty="0">
                <a:solidFill>
                  <a:srgbClr val="78AAD6"/>
                </a:solidFill>
                <a:latin typeface="Times New Roman"/>
                <a:cs typeface="Times New Roman"/>
              </a:rPr>
              <a:t> </a:t>
            </a:r>
            <a:r>
              <a:rPr sz="2800" b="1" spc="-48" dirty="0">
                <a:solidFill>
                  <a:srgbClr val="78AAD6"/>
                </a:solidFill>
                <a:latin typeface="Times New Roman"/>
                <a:cs typeface="Times New Roman"/>
              </a:rPr>
              <a:t>x</a:t>
            </a:r>
            <a:r>
              <a:rPr sz="2800" b="1" spc="-118" dirty="0">
                <a:solidFill>
                  <a:srgbClr val="78AAD6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78AAD6"/>
                </a:solidFill>
                <a:latin typeface="Times New Roman"/>
                <a:cs typeface="Times New Roman"/>
              </a:rPr>
              <a:t>per</a:t>
            </a:r>
            <a:r>
              <a:rPr sz="2800" b="1" spc="-118" dirty="0">
                <a:solidFill>
                  <a:srgbClr val="78AAD6"/>
                </a:solidFill>
                <a:latin typeface="Times New Roman"/>
                <a:cs typeface="Times New Roman"/>
              </a:rPr>
              <a:t> </a:t>
            </a:r>
            <a:r>
              <a:rPr sz="2800" b="1" spc="-18" dirty="0">
                <a:solidFill>
                  <a:srgbClr val="78AAD6"/>
                </a:solidFill>
                <a:latin typeface="Times New Roman"/>
                <a:cs typeface="Times New Roman"/>
              </a:rPr>
              <a:t>c</a:t>
            </a:r>
            <a:r>
              <a:rPr sz="2800" b="1" spc="43" dirty="0">
                <a:solidFill>
                  <a:srgbClr val="78AAD6"/>
                </a:solidFill>
                <a:latin typeface="Times New Roman"/>
                <a:cs typeface="Times New Roman"/>
              </a:rPr>
              <a:t>ompu</a:t>
            </a:r>
            <a:r>
              <a:rPr sz="2800" b="1" spc="-16" dirty="0">
                <a:solidFill>
                  <a:srgbClr val="78AAD6"/>
                </a:solidFill>
                <a:latin typeface="Times New Roman"/>
                <a:cs typeface="Times New Roman"/>
              </a:rPr>
              <a:t>t</a:t>
            </a:r>
            <a:r>
              <a:rPr sz="2800" b="1" spc="-11" dirty="0">
                <a:solidFill>
                  <a:srgbClr val="78AAD6"/>
                </a:solidFill>
                <a:latin typeface="Times New Roman"/>
                <a:cs typeface="Times New Roman"/>
              </a:rPr>
              <a:t>er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2285" y="1981200"/>
            <a:ext cx="258493" cy="552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/>
            <a:r>
              <a:rPr sz="3593" b="1" spc="143" dirty="0">
                <a:latin typeface="Times New Roman"/>
                <a:cs typeface="Times New Roman"/>
              </a:rPr>
              <a:t>1</a:t>
            </a:r>
            <a:endParaRPr sz="3593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5811" y="2749492"/>
            <a:ext cx="3497017" cy="923330"/>
          </a:xfrm>
          <a:prstGeom prst="rect">
            <a:avLst/>
          </a:prstGeom>
          <a:solidFill>
            <a:srgbClr val="F0F2F4"/>
          </a:solidFill>
          <a:ln w="1047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260"/>
            <a:endParaRPr lang="en-US" sz="2000" dirty="0">
              <a:solidFill>
                <a:srgbClr val="0365C0"/>
              </a:solidFill>
              <a:latin typeface="Monaco"/>
              <a:cs typeface="Monaco"/>
            </a:endParaRPr>
          </a:p>
          <a:p>
            <a:pPr marL="91260" algn="ctr"/>
            <a:r>
              <a:rPr sz="2000" dirty="0">
                <a:solidFill>
                  <a:srgbClr val="0365C0"/>
                </a:solidFill>
                <a:latin typeface="Monaco"/>
                <a:cs typeface="Monaco"/>
              </a:rPr>
              <a:t>library</a:t>
            </a:r>
            <a:r>
              <a:rPr sz="2000" dirty="0" smtClean="0">
                <a:solidFill>
                  <a:srgbClr val="0365C0"/>
                </a:solidFill>
                <a:latin typeface="Monaco"/>
                <a:cs typeface="Monaco"/>
              </a:rPr>
              <a:t>("</a:t>
            </a:r>
            <a:r>
              <a:rPr lang="en-US" sz="2000" dirty="0" smtClean="0">
                <a:solidFill>
                  <a:srgbClr val="0365C0"/>
                </a:solidFill>
                <a:latin typeface="Monaco"/>
                <a:cs typeface="Monaco"/>
              </a:rPr>
              <a:t>ggplot2</a:t>
            </a:r>
            <a:r>
              <a:rPr sz="2000" dirty="0" smtClean="0">
                <a:solidFill>
                  <a:srgbClr val="0365C0"/>
                </a:solidFill>
                <a:latin typeface="Monaco"/>
                <a:cs typeface="Monaco"/>
              </a:rPr>
              <a:t>")</a:t>
            </a:r>
            <a:endParaRPr lang="en-US" sz="2000" dirty="0">
              <a:solidFill>
                <a:srgbClr val="0365C0"/>
              </a:solidFill>
              <a:latin typeface="Monaco"/>
              <a:cs typeface="Monaco"/>
            </a:endParaRPr>
          </a:p>
          <a:p>
            <a:pPr marL="91260"/>
            <a:endParaRPr sz="2000" dirty="0">
              <a:latin typeface="Monaco"/>
              <a:cs typeface="Monac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99805" y="3889885"/>
            <a:ext cx="3149026" cy="17491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17" algn="ctr"/>
            <a:r>
              <a:rPr sz="2800" spc="-264" dirty="0">
                <a:latin typeface="Times New Roman"/>
                <a:cs typeface="Times New Roman"/>
              </a:rPr>
              <a:t>L</a:t>
            </a:r>
            <a:r>
              <a:rPr sz="2800" spc="45" dirty="0">
                <a:latin typeface="Times New Roman"/>
                <a:cs typeface="Times New Roman"/>
              </a:rPr>
              <a:t>o</a:t>
            </a:r>
            <a:r>
              <a:rPr sz="2800" spc="91" dirty="0">
                <a:latin typeface="Times New Roman"/>
                <a:cs typeface="Times New Roman"/>
              </a:rPr>
              <a:t>ads</a:t>
            </a:r>
            <a:r>
              <a:rPr sz="2800" spc="-93" dirty="0">
                <a:latin typeface="Times New Roman"/>
                <a:cs typeface="Times New Roman"/>
              </a:rPr>
              <a:t> </a:t>
            </a:r>
            <a:r>
              <a:rPr sz="2800" spc="75" dirty="0">
                <a:latin typeface="Times New Roman"/>
                <a:cs typeface="Times New Roman"/>
              </a:rPr>
              <a:t>p</a:t>
            </a:r>
            <a:r>
              <a:rPr sz="2800" spc="41" dirty="0">
                <a:latin typeface="Times New Roman"/>
                <a:cs typeface="Times New Roman"/>
              </a:rPr>
              <a:t>ac</a:t>
            </a:r>
            <a:r>
              <a:rPr sz="2800" spc="25" dirty="0">
                <a:latin typeface="Times New Roman"/>
                <a:cs typeface="Times New Roman"/>
              </a:rPr>
              <a:t>k</a:t>
            </a:r>
            <a:r>
              <a:rPr sz="2800" spc="57" dirty="0">
                <a:latin typeface="Times New Roman"/>
                <a:cs typeface="Times New Roman"/>
              </a:rPr>
              <a:t>a</a:t>
            </a:r>
            <a:r>
              <a:rPr sz="2800" spc="36" dirty="0">
                <a:latin typeface="Times New Roman"/>
                <a:cs typeface="Times New Roman"/>
              </a:rPr>
              <a:t>g</a:t>
            </a:r>
            <a:r>
              <a:rPr sz="2800" spc="98" dirty="0">
                <a:latin typeface="Times New Roman"/>
                <a:cs typeface="Times New Roman"/>
              </a:rPr>
              <a:t>e</a:t>
            </a:r>
            <a:endParaRPr lang="en-US" sz="2800" spc="98" dirty="0">
              <a:latin typeface="Times New Roman"/>
              <a:cs typeface="Times New Roman"/>
            </a:endParaRPr>
          </a:p>
          <a:p>
            <a:pPr marL="15017" algn="ctr"/>
            <a:endParaRPr lang="en-US" sz="2800" dirty="0">
              <a:latin typeface="Times New Roman"/>
              <a:cs typeface="Times New Roman"/>
            </a:endParaRPr>
          </a:p>
          <a:p>
            <a:pPr marL="15017" algn="ctr"/>
            <a:endParaRPr sz="2800" dirty="0">
              <a:latin typeface="Times New Roman"/>
              <a:cs typeface="Times New Roman"/>
            </a:endParaRPr>
          </a:p>
          <a:p>
            <a:pPr marL="5776" algn="ctr">
              <a:spcBef>
                <a:spcPts val="200"/>
              </a:spcBef>
            </a:pPr>
            <a:r>
              <a:rPr sz="2800" b="1" spc="34" dirty="0">
                <a:solidFill>
                  <a:srgbClr val="78AAD6"/>
                </a:solidFill>
                <a:latin typeface="Times New Roman"/>
                <a:cs typeface="Times New Roman"/>
              </a:rPr>
              <a:t>1</a:t>
            </a:r>
            <a:r>
              <a:rPr sz="2800" b="1" spc="-118" dirty="0">
                <a:solidFill>
                  <a:srgbClr val="78AAD6"/>
                </a:solidFill>
                <a:latin typeface="Times New Roman"/>
                <a:cs typeface="Times New Roman"/>
              </a:rPr>
              <a:t> </a:t>
            </a:r>
            <a:r>
              <a:rPr sz="2800" b="1" spc="-48" dirty="0">
                <a:solidFill>
                  <a:srgbClr val="78AAD6"/>
                </a:solidFill>
                <a:latin typeface="Times New Roman"/>
                <a:cs typeface="Times New Roman"/>
              </a:rPr>
              <a:t>x</a:t>
            </a:r>
            <a:r>
              <a:rPr sz="2800" b="1" spc="-118" dirty="0">
                <a:solidFill>
                  <a:srgbClr val="78AAD6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78AAD6"/>
                </a:solidFill>
                <a:latin typeface="Times New Roman"/>
                <a:cs typeface="Times New Roman"/>
              </a:rPr>
              <a:t>per</a:t>
            </a:r>
            <a:r>
              <a:rPr sz="2800" b="1" spc="-118" dirty="0">
                <a:solidFill>
                  <a:srgbClr val="78AAD6"/>
                </a:solidFill>
                <a:latin typeface="Times New Roman"/>
                <a:cs typeface="Times New Roman"/>
              </a:rPr>
              <a:t> </a:t>
            </a:r>
            <a:r>
              <a:rPr sz="2800" b="1" spc="-312" dirty="0">
                <a:solidFill>
                  <a:srgbClr val="78AAD6"/>
                </a:solidFill>
                <a:latin typeface="Times New Roman"/>
                <a:cs typeface="Times New Roman"/>
              </a:rPr>
              <a:t>R</a:t>
            </a:r>
            <a:r>
              <a:rPr sz="2800" b="1" spc="-118" dirty="0">
                <a:solidFill>
                  <a:srgbClr val="78AAD6"/>
                </a:solidFill>
                <a:latin typeface="Times New Roman"/>
                <a:cs typeface="Times New Roman"/>
              </a:rPr>
              <a:t> </a:t>
            </a:r>
            <a:r>
              <a:rPr sz="2800" b="1" spc="64" dirty="0">
                <a:solidFill>
                  <a:srgbClr val="78AAD6"/>
                </a:solidFill>
                <a:latin typeface="Times New Roman"/>
                <a:cs typeface="Times New Roman"/>
              </a:rPr>
              <a:t>Session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5072" y="2021895"/>
            <a:ext cx="258493" cy="552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/>
            <a:r>
              <a:rPr sz="3593" b="1" spc="143" dirty="0">
                <a:latin typeface="Times New Roman"/>
                <a:cs typeface="Times New Roman"/>
              </a:rPr>
              <a:t>2</a:t>
            </a:r>
            <a:endParaRPr sz="3593" dirty="0">
              <a:latin typeface="Times New Roman"/>
              <a:cs typeface="Times New Roman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Getting started: using packages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798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06230"/>
            <a:ext cx="8915400" cy="4800600"/>
          </a:xfrm>
        </p:spPr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b="1" u="sng" dirty="0"/>
              <a:t>install</a:t>
            </a:r>
            <a:r>
              <a:rPr lang="en-US" dirty="0"/>
              <a:t> </a:t>
            </a:r>
            <a:r>
              <a:rPr lang="en-US" dirty="0" err="1"/>
              <a:t>ggplot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>
                <a:solidFill>
                  <a:srgbClr val="0000FF"/>
                </a:solidFill>
              </a:rPr>
              <a:t>	</a:t>
            </a:r>
            <a:r>
              <a:rPr lang="en-US" dirty="0" err="1">
                <a:solidFill>
                  <a:srgbClr val="0000FF"/>
                </a:solidFill>
              </a:rPr>
              <a:t>install.packages</a:t>
            </a:r>
            <a:r>
              <a:rPr lang="en-US" dirty="0">
                <a:solidFill>
                  <a:srgbClr val="0000FF"/>
                </a:solidFill>
              </a:rPr>
              <a:t>("ggplot2")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To </a:t>
            </a:r>
            <a:r>
              <a:rPr lang="en-US" b="1" u="sng" dirty="0"/>
              <a:t>load</a:t>
            </a:r>
            <a:r>
              <a:rPr lang="en-US" dirty="0"/>
              <a:t> </a:t>
            </a:r>
            <a:r>
              <a:rPr lang="en-US" dirty="0" err="1"/>
              <a:t>ggplot</a:t>
            </a:r>
            <a:r>
              <a:rPr lang="en-US" dirty="0"/>
              <a:t> into workspace: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>
                <a:solidFill>
                  <a:srgbClr val="0000FF"/>
                </a:solidFill>
              </a:rPr>
              <a:t>	library("ggplot2")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FED980-4BA2-5E47-8221-54F7C45E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971800"/>
            <a:ext cx="3048000" cy="353253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Getting started: using packages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497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FED980-4BA2-5E47-8221-54F7C45E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713" y="762000"/>
            <a:ext cx="3048000" cy="353253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ggplot</a:t>
            </a:r>
            <a:r>
              <a:rPr lang="en-US" cap="none" dirty="0" smtClean="0"/>
              <a:t> grammar: data</a:t>
            </a:r>
            <a:endParaRPr lang="en-US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4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49705"/>
            <a:ext cx="8229600" cy="94456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FF"/>
                </a:solidFill>
              </a:rPr>
              <a:t>head(iris)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ggplot</a:t>
            </a:r>
            <a:r>
              <a:rPr lang="en-US" dirty="0" smtClean="0"/>
              <a:t> grammar: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FED980-4BA2-5E47-8221-54F7C45E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713" y="762000"/>
            <a:ext cx="3048000" cy="353253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Have you already installed </a:t>
            </a:r>
            <a:r>
              <a:rPr lang="en-US" cap="none" dirty="0" err="1" smtClean="0"/>
              <a:t>Rstudio</a:t>
            </a:r>
            <a:r>
              <a:rPr lang="en-US" cap="none" dirty="0" smtClean="0"/>
              <a:t>?</a:t>
            </a:r>
            <a:br>
              <a:rPr lang="en-US" cap="none" dirty="0" smtClean="0"/>
            </a:br>
            <a:r>
              <a:rPr lang="en-US" cap="none" dirty="0" smtClean="0"/>
              <a:t>If not, do it now!</a:t>
            </a:r>
            <a:endParaRPr lang="en-US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First thing’s first…. 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722313" y="5768975"/>
            <a:ext cx="77788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hlinkClick r:id="rId3"/>
              </a:rPr>
              <a:t>https://www.rstudio.com/products/rstudio/download/#</a:t>
            </a:r>
            <a:r>
              <a:rPr lang="en-US" sz="2200" dirty="0" smtClean="0">
                <a:hlinkClick r:id="rId3"/>
              </a:rPr>
              <a:t>download</a:t>
            </a:r>
            <a:r>
              <a:rPr lang="en-US" sz="2200" dirty="0" smtClean="0"/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7971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49705"/>
            <a:ext cx="8229600" cy="944562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rgbClr val="0000FF"/>
                </a:solidFill>
              </a:rPr>
              <a:t>str</a:t>
            </a:r>
            <a:r>
              <a:rPr lang="en-US" dirty="0" smtClean="0">
                <a:solidFill>
                  <a:srgbClr val="0000FF"/>
                </a:solidFill>
              </a:rPr>
              <a:t>(iris)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ggplot</a:t>
            </a:r>
            <a:r>
              <a:rPr lang="en-US" dirty="0" smtClean="0"/>
              <a:t> grammar: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49705"/>
            <a:ext cx="8229600" cy="94456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FF"/>
                </a:solidFill>
              </a:rPr>
              <a:t>x &lt;- </a:t>
            </a:r>
            <a:r>
              <a:rPr lang="en-US" dirty="0" err="1" smtClean="0">
                <a:solidFill>
                  <a:srgbClr val="0000FF"/>
                </a:solidFill>
              </a:rPr>
              <a:t>ggplot</a:t>
            </a:r>
            <a:r>
              <a:rPr lang="en-US" dirty="0" smtClean="0">
                <a:solidFill>
                  <a:srgbClr val="0000FF"/>
                </a:solidFill>
              </a:rPr>
              <a:t>()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ggplot</a:t>
            </a:r>
            <a:r>
              <a:rPr lang="en-US" dirty="0" smtClean="0"/>
              <a:t> grammar: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3700976"/>
            <a:ext cx="385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A5F9FB8-816D-1A4C-B4A5-499F50D86B51}"/>
              </a:ext>
            </a:extLst>
          </p:cNvPr>
          <p:cNvSpPr txBox="1"/>
          <p:nvPr/>
        </p:nvSpPr>
        <p:spPr>
          <a:xfrm>
            <a:off x="400170" y="3239311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type:</a:t>
            </a:r>
          </a:p>
        </p:txBody>
      </p:sp>
    </p:spTree>
    <p:extLst>
      <p:ext uri="{BB962C8B-B14F-4D97-AF65-F5344CB8AC3E}">
        <p14:creationId xmlns:p14="http://schemas.microsoft.com/office/powerpoint/2010/main" val="16662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49705"/>
            <a:ext cx="8229600" cy="94456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FF"/>
                </a:solidFill>
              </a:rPr>
              <a:t>x &lt;- </a:t>
            </a:r>
            <a:r>
              <a:rPr lang="en-US" dirty="0" err="1" smtClean="0">
                <a:solidFill>
                  <a:srgbClr val="0000FF"/>
                </a:solidFill>
              </a:rPr>
              <a:t>ggplot</a:t>
            </a:r>
            <a:r>
              <a:rPr lang="en-US" dirty="0" smtClean="0">
                <a:solidFill>
                  <a:srgbClr val="0000FF"/>
                </a:solidFill>
              </a:rPr>
              <a:t>(data=iris)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ggplot</a:t>
            </a:r>
            <a:r>
              <a:rPr lang="en-US" dirty="0" smtClean="0"/>
              <a:t> grammar: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3700976"/>
            <a:ext cx="385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A5F9FB8-816D-1A4C-B4A5-499F50D86B51}"/>
              </a:ext>
            </a:extLst>
          </p:cNvPr>
          <p:cNvSpPr txBox="1"/>
          <p:nvPr/>
        </p:nvSpPr>
        <p:spPr>
          <a:xfrm>
            <a:off x="400170" y="3239311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type:</a:t>
            </a:r>
          </a:p>
        </p:txBody>
      </p:sp>
    </p:spTree>
    <p:extLst>
      <p:ext uri="{BB962C8B-B14F-4D97-AF65-F5344CB8AC3E}">
        <p14:creationId xmlns:p14="http://schemas.microsoft.com/office/powerpoint/2010/main" val="15393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49705"/>
            <a:ext cx="8229600" cy="94456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rgbClr val="0000FF"/>
                </a:solidFill>
              </a:rPr>
              <a:t>x &lt;- </a:t>
            </a:r>
            <a:r>
              <a:rPr lang="en-US" dirty="0" err="1" smtClean="0">
                <a:solidFill>
                  <a:srgbClr val="0000FF"/>
                </a:solidFill>
              </a:rPr>
              <a:t>ggplot</a:t>
            </a:r>
            <a:r>
              <a:rPr lang="en-US" dirty="0" smtClean="0">
                <a:solidFill>
                  <a:srgbClr val="0000FF"/>
                </a:solidFill>
              </a:rPr>
              <a:t>(data=iris)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ggplot</a:t>
            </a:r>
            <a:r>
              <a:rPr lang="en-US" dirty="0" smtClean="0"/>
              <a:t> grammar: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3700976"/>
            <a:ext cx="385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A5F9FB8-816D-1A4C-B4A5-499F50D86B51}"/>
              </a:ext>
            </a:extLst>
          </p:cNvPr>
          <p:cNvSpPr txBox="1"/>
          <p:nvPr/>
        </p:nvSpPr>
        <p:spPr>
          <a:xfrm>
            <a:off x="400170" y="3239311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type:</a:t>
            </a:r>
          </a:p>
        </p:txBody>
      </p:sp>
    </p:spTree>
    <p:extLst>
      <p:ext uri="{BB962C8B-B14F-4D97-AF65-F5344CB8AC3E}">
        <p14:creationId xmlns:p14="http://schemas.microsoft.com/office/powerpoint/2010/main" val="169244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FED980-4BA2-5E47-8221-54F7C45E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713" y="762000"/>
            <a:ext cx="3048000" cy="353253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ggplot</a:t>
            </a:r>
            <a:r>
              <a:rPr lang="en-US" cap="none" dirty="0" smtClean="0"/>
              <a:t> grammar: aesthetics</a:t>
            </a:r>
            <a:endParaRPr lang="en-US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4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49705"/>
            <a:ext cx="8229600" cy="9445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0000FF"/>
                </a:solidFill>
              </a:rPr>
              <a:t>x &lt;- </a:t>
            </a:r>
            <a:r>
              <a:rPr lang="en-US" dirty="0" err="1" smtClean="0">
                <a:solidFill>
                  <a:srgbClr val="0000FF"/>
                </a:solidFill>
              </a:rPr>
              <a:t>ggplot</a:t>
            </a:r>
            <a:r>
              <a:rPr lang="en-US" dirty="0" smtClean="0">
                <a:solidFill>
                  <a:srgbClr val="0000FF"/>
                </a:solidFill>
              </a:rPr>
              <a:t>(data=iris</a:t>
            </a:r>
            <a:r>
              <a:rPr lang="en-US" dirty="0">
                <a:solidFill>
                  <a:srgbClr val="0000FF"/>
                </a:solidFill>
              </a:rPr>
              <a:t>,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       </a:t>
            </a:r>
            <a:r>
              <a:rPr lang="en-US" b="1" dirty="0" err="1" smtClean="0">
                <a:solidFill>
                  <a:srgbClr val="0000FF"/>
                </a:solidFill>
              </a:rPr>
              <a:t>aes</a:t>
            </a:r>
            <a:r>
              <a:rPr lang="en-US" b="1" dirty="0" smtClean="0">
                <a:solidFill>
                  <a:srgbClr val="0000FF"/>
                </a:solidFill>
              </a:rPr>
              <a:t>(x=</a:t>
            </a:r>
            <a:r>
              <a:rPr lang="en-US" b="1" dirty="0" err="1" smtClean="0">
                <a:solidFill>
                  <a:srgbClr val="0000FF"/>
                </a:solidFill>
              </a:rPr>
              <a:t>Sepal.Length</a:t>
            </a:r>
            <a:r>
              <a:rPr lang="en-US" b="1" dirty="0">
                <a:solidFill>
                  <a:srgbClr val="0000FF"/>
                </a:solidFill>
              </a:rPr>
              <a:t>, y=</a:t>
            </a:r>
            <a:r>
              <a:rPr lang="en-US" b="1" dirty="0" err="1">
                <a:solidFill>
                  <a:srgbClr val="0000FF"/>
                </a:solidFill>
              </a:rPr>
              <a:t>Sepal.Width</a:t>
            </a:r>
            <a:r>
              <a:rPr lang="en-US" b="1" dirty="0">
                <a:solidFill>
                  <a:srgbClr val="0000FF"/>
                </a:solidFill>
              </a:rPr>
              <a:t>)</a:t>
            </a:r>
            <a:r>
              <a:rPr lang="en-US" dirty="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28" y="2779640"/>
            <a:ext cx="5080000" cy="4064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3700976"/>
            <a:ext cx="385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A5F9FB8-816D-1A4C-B4A5-499F50D86B51}"/>
              </a:ext>
            </a:extLst>
          </p:cNvPr>
          <p:cNvSpPr txBox="1"/>
          <p:nvPr/>
        </p:nvSpPr>
        <p:spPr>
          <a:xfrm>
            <a:off x="400170" y="3239311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type: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ggplot</a:t>
            </a:r>
            <a:r>
              <a:rPr lang="en-US" dirty="0"/>
              <a:t> grammar: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59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49705"/>
            <a:ext cx="8229600" cy="9445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rgbClr val="0000FF"/>
                </a:solidFill>
              </a:rPr>
              <a:t>x &lt;- </a:t>
            </a:r>
            <a:r>
              <a:rPr lang="en-US" dirty="0" err="1" smtClean="0">
                <a:solidFill>
                  <a:srgbClr val="0000FF"/>
                </a:solidFill>
              </a:rPr>
              <a:t>ggplot</a:t>
            </a:r>
            <a:r>
              <a:rPr lang="en-US" dirty="0" smtClean="0">
                <a:solidFill>
                  <a:srgbClr val="0000FF"/>
                </a:solidFill>
              </a:rPr>
              <a:t>(data=iris</a:t>
            </a:r>
            <a:r>
              <a:rPr lang="en-US" dirty="0">
                <a:solidFill>
                  <a:srgbClr val="0000FF"/>
                </a:solidFill>
              </a:rPr>
              <a:t>,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       </a:t>
            </a:r>
            <a:r>
              <a:rPr lang="en-US" dirty="0" err="1" smtClean="0">
                <a:solidFill>
                  <a:srgbClr val="0000FF"/>
                </a:solidFill>
              </a:rPr>
              <a:t>aes</a:t>
            </a:r>
            <a:r>
              <a:rPr lang="en-US" dirty="0" smtClean="0">
                <a:solidFill>
                  <a:srgbClr val="0000FF"/>
                </a:solidFill>
              </a:rPr>
              <a:t>(x=</a:t>
            </a:r>
            <a:r>
              <a:rPr lang="en-US" dirty="0" err="1" smtClean="0">
                <a:solidFill>
                  <a:srgbClr val="0000FF"/>
                </a:solidFill>
              </a:rPr>
              <a:t>Sepal.Length</a:t>
            </a:r>
            <a:r>
              <a:rPr lang="en-US" dirty="0">
                <a:solidFill>
                  <a:srgbClr val="0000FF"/>
                </a:solidFill>
              </a:rPr>
              <a:t>, y=</a:t>
            </a:r>
            <a:r>
              <a:rPr lang="en-US" dirty="0" err="1">
                <a:solidFill>
                  <a:srgbClr val="0000FF"/>
                </a:solidFill>
              </a:rPr>
              <a:t>Sepal.Width</a:t>
            </a:r>
            <a:r>
              <a:rPr lang="en-US" dirty="0">
                <a:solidFill>
                  <a:srgbClr val="0000FF"/>
                </a:solidFill>
              </a:rPr>
              <a:t>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28" y="2779640"/>
            <a:ext cx="5080000" cy="4064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3700976"/>
            <a:ext cx="385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A5F9FB8-816D-1A4C-B4A5-499F50D86B51}"/>
              </a:ext>
            </a:extLst>
          </p:cNvPr>
          <p:cNvSpPr txBox="1"/>
          <p:nvPr/>
        </p:nvSpPr>
        <p:spPr>
          <a:xfrm>
            <a:off x="400170" y="3239311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Then type: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Getting started: quick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445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00FF"/>
                </a:solidFill>
              </a:rPr>
              <a:t>x </a:t>
            </a:r>
            <a:r>
              <a:rPr lang="en-US" b="1" dirty="0">
                <a:solidFill>
                  <a:srgbClr val="0000FF"/>
                </a:solidFill>
              </a:rPr>
              <a:t>+ </a:t>
            </a:r>
            <a:r>
              <a:rPr lang="en-US" b="1" dirty="0" err="1">
                <a:solidFill>
                  <a:srgbClr val="0000FF"/>
                </a:solidFill>
              </a:rPr>
              <a:t>geom_point</a:t>
            </a:r>
            <a:r>
              <a:rPr lang="en-US" b="1" dirty="0">
                <a:solidFill>
                  <a:srgbClr val="0000FF"/>
                </a:solidFill>
              </a:rPr>
              <a:t>()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6096000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Reminder: x&lt;- </a:t>
            </a:r>
            <a:r>
              <a:rPr lang="en-US" sz="2400" dirty="0" err="1">
                <a:solidFill>
                  <a:srgbClr val="0000FF"/>
                </a:solidFill>
              </a:rPr>
              <a:t>ggplot</a:t>
            </a:r>
            <a:r>
              <a:rPr lang="en-US" sz="2400" dirty="0">
                <a:solidFill>
                  <a:srgbClr val="0000FF"/>
                </a:solidFill>
              </a:rPr>
              <a:t>(data=iris, </a:t>
            </a:r>
            <a:r>
              <a:rPr lang="en-US" sz="2400" dirty="0" err="1">
                <a:solidFill>
                  <a:srgbClr val="0000FF"/>
                </a:solidFill>
              </a:rPr>
              <a:t>aes</a:t>
            </a:r>
            <a:r>
              <a:rPr lang="en-US" sz="2400" dirty="0">
                <a:solidFill>
                  <a:srgbClr val="0000FF"/>
                </a:solidFill>
              </a:rPr>
              <a:t>(x=</a:t>
            </a:r>
            <a:r>
              <a:rPr lang="en-US" sz="2400" dirty="0" err="1">
                <a:solidFill>
                  <a:srgbClr val="0000FF"/>
                </a:solidFill>
              </a:rPr>
              <a:t>Sepal.Length</a:t>
            </a:r>
            <a:r>
              <a:rPr lang="en-US" sz="2400" dirty="0">
                <a:solidFill>
                  <a:srgbClr val="0000FF"/>
                </a:solidFill>
              </a:rPr>
              <a:t>, y=</a:t>
            </a:r>
            <a:r>
              <a:rPr lang="en-US" sz="2400" dirty="0" err="1">
                <a:solidFill>
                  <a:srgbClr val="0000FF"/>
                </a:solidFill>
              </a:rPr>
              <a:t>Sepal.Width</a:t>
            </a:r>
            <a:r>
              <a:rPr lang="en-US" sz="2400" dirty="0">
                <a:solidFill>
                  <a:srgbClr val="0000FF"/>
                </a:solidFill>
              </a:rPr>
              <a:t>))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23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445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00FF"/>
                </a:solidFill>
              </a:rPr>
              <a:t>x </a:t>
            </a:r>
            <a:r>
              <a:rPr lang="en-US" b="1" dirty="0">
                <a:solidFill>
                  <a:srgbClr val="0000FF"/>
                </a:solidFill>
              </a:rPr>
              <a:t>+ </a:t>
            </a:r>
            <a:r>
              <a:rPr lang="en-US" b="1" dirty="0" err="1">
                <a:solidFill>
                  <a:srgbClr val="0000FF"/>
                </a:solidFill>
              </a:rPr>
              <a:t>geom_point</a:t>
            </a:r>
            <a:r>
              <a:rPr lang="en-US" b="1" dirty="0">
                <a:solidFill>
                  <a:srgbClr val="0000FF"/>
                </a:solidFill>
              </a:rPr>
              <a:t>()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00200"/>
            <a:ext cx="5080000" cy="406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096000"/>
            <a:ext cx="8839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Reminder: x&lt;- </a:t>
            </a:r>
            <a:r>
              <a:rPr lang="en-US" sz="2400" dirty="0" err="1">
                <a:solidFill>
                  <a:srgbClr val="0000FF"/>
                </a:solidFill>
              </a:rPr>
              <a:t>ggplot</a:t>
            </a:r>
            <a:r>
              <a:rPr lang="en-US" sz="2400" dirty="0">
                <a:solidFill>
                  <a:srgbClr val="0000FF"/>
                </a:solidFill>
              </a:rPr>
              <a:t>(data=iris, </a:t>
            </a:r>
            <a:r>
              <a:rPr lang="en-US" sz="2400" dirty="0" err="1">
                <a:solidFill>
                  <a:srgbClr val="0000FF"/>
                </a:solidFill>
              </a:rPr>
              <a:t>aes</a:t>
            </a:r>
            <a:r>
              <a:rPr lang="en-US" sz="2400" dirty="0">
                <a:solidFill>
                  <a:srgbClr val="0000FF"/>
                </a:solidFill>
              </a:rPr>
              <a:t>(x=</a:t>
            </a:r>
            <a:r>
              <a:rPr lang="en-US" sz="2400" dirty="0" err="1">
                <a:solidFill>
                  <a:srgbClr val="0000FF"/>
                </a:solidFill>
              </a:rPr>
              <a:t>Sepal.Length</a:t>
            </a:r>
            <a:r>
              <a:rPr lang="en-US" sz="2400" dirty="0">
                <a:solidFill>
                  <a:srgbClr val="0000FF"/>
                </a:solidFill>
              </a:rPr>
              <a:t>, y=</a:t>
            </a:r>
            <a:r>
              <a:rPr lang="en-US" sz="2400" dirty="0" err="1">
                <a:solidFill>
                  <a:srgbClr val="0000FF"/>
                </a:solidFill>
              </a:rPr>
              <a:t>Sepal.Width</a:t>
            </a:r>
            <a:r>
              <a:rPr lang="en-US" sz="2400" dirty="0">
                <a:solidFill>
                  <a:srgbClr val="0000FF"/>
                </a:solidFill>
              </a:rPr>
              <a:t>))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82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20962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0000FF"/>
                </a:solidFill>
              </a:rPr>
              <a:t>x</a:t>
            </a:r>
            <a:r>
              <a:rPr lang="en-US" sz="3600" dirty="0" smtClean="0">
                <a:solidFill>
                  <a:srgbClr val="0000FF"/>
                </a:solidFill>
              </a:rPr>
              <a:t> &lt;- </a:t>
            </a:r>
            <a:r>
              <a:rPr lang="en-US" sz="3600" dirty="0" err="1" smtClean="0">
                <a:solidFill>
                  <a:srgbClr val="0000FF"/>
                </a:solidFill>
              </a:rPr>
              <a:t>ggplot</a:t>
            </a:r>
            <a:r>
              <a:rPr lang="en-US" sz="3600" dirty="0" smtClean="0">
                <a:solidFill>
                  <a:srgbClr val="0000FF"/>
                </a:solidFill>
              </a:rPr>
              <a:t>(data=iris,</a:t>
            </a:r>
            <a:br>
              <a:rPr lang="en-US" sz="3600" dirty="0" smtClean="0">
                <a:solidFill>
                  <a:srgbClr val="0000FF"/>
                </a:solidFill>
              </a:rPr>
            </a:b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             </a:t>
            </a:r>
            <a:r>
              <a:rPr lang="en-US" sz="3600" dirty="0" err="1" smtClean="0">
                <a:solidFill>
                  <a:srgbClr val="0000FF"/>
                </a:solidFill>
              </a:rPr>
              <a:t>aes</a:t>
            </a:r>
            <a:r>
              <a:rPr lang="en-US" sz="3600" dirty="0" smtClean="0">
                <a:solidFill>
                  <a:srgbClr val="0000FF"/>
                </a:solidFill>
              </a:rPr>
              <a:t>(x=</a:t>
            </a:r>
            <a:r>
              <a:rPr lang="en-US" sz="3600" dirty="0" err="1" smtClean="0">
                <a:solidFill>
                  <a:srgbClr val="0000FF"/>
                </a:solidFill>
              </a:rPr>
              <a:t>Sepal.Length</a:t>
            </a:r>
            <a:r>
              <a:rPr lang="en-US" sz="3600" dirty="0">
                <a:solidFill>
                  <a:srgbClr val="0000FF"/>
                </a:solidFill>
              </a:rPr>
              <a:t>, </a:t>
            </a:r>
            <a:r>
              <a:rPr lang="en-US" sz="3600" dirty="0" smtClean="0">
                <a:solidFill>
                  <a:srgbClr val="0000FF"/>
                </a:solidFill>
              </a:rPr>
              <a:t>y=</a:t>
            </a:r>
            <a:r>
              <a:rPr lang="en-US" sz="3600" dirty="0" err="1" smtClean="0">
                <a:solidFill>
                  <a:srgbClr val="0000FF"/>
                </a:solidFill>
              </a:rPr>
              <a:t>Sepal.Width</a:t>
            </a:r>
            <a:r>
              <a:rPr lang="en-US" sz="3600" dirty="0" smtClean="0">
                <a:solidFill>
                  <a:srgbClr val="0000FF"/>
                </a:solidFill>
              </a:rPr>
              <a:t>,</a:t>
            </a:r>
            <a:br>
              <a:rPr lang="en-US" sz="3600" dirty="0" smtClean="0">
                <a:solidFill>
                  <a:srgbClr val="0000FF"/>
                </a:solidFill>
              </a:rPr>
            </a:b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             </a:t>
            </a:r>
            <a:r>
              <a:rPr lang="en-US" sz="3600" b="1" dirty="0" smtClean="0">
                <a:solidFill>
                  <a:srgbClr val="0000FF"/>
                </a:solidFill>
              </a:rPr>
              <a:t>color=Species</a:t>
            </a:r>
            <a:r>
              <a:rPr lang="en-US" sz="3600" b="1" dirty="0">
                <a:solidFill>
                  <a:srgbClr val="0000FF"/>
                </a:solidFill>
              </a:rPr>
              <a:t>, shape=Species</a:t>
            </a:r>
            <a:r>
              <a:rPr lang="en-US" sz="3600" dirty="0" smtClean="0">
                <a:solidFill>
                  <a:srgbClr val="0000FF"/>
                </a:solidFill>
              </a:rPr>
              <a:t>))</a:t>
            </a:r>
            <a:br>
              <a:rPr lang="en-US" sz="3600" dirty="0" smtClean="0">
                <a:solidFill>
                  <a:srgbClr val="0000FF"/>
                </a:solidFill>
              </a:rPr>
            </a:br>
            <a:r>
              <a:rPr lang="en-US" sz="3600" dirty="0">
                <a:solidFill>
                  <a:srgbClr val="0000FF"/>
                </a:solidFill>
              </a:rPr>
              <a:t/>
            </a:r>
            <a:br>
              <a:rPr lang="en-US" sz="3600" dirty="0">
                <a:solidFill>
                  <a:srgbClr val="0000FF"/>
                </a:solidFill>
              </a:rPr>
            </a:br>
            <a:r>
              <a:rPr lang="en-US" sz="3600" dirty="0" smtClean="0">
                <a:solidFill>
                  <a:srgbClr val="0000FF"/>
                </a:solidFill>
              </a:rPr>
              <a:t>x + </a:t>
            </a:r>
            <a:r>
              <a:rPr lang="en-US" sz="3600" dirty="0" err="1" smtClean="0">
                <a:solidFill>
                  <a:srgbClr val="0000FF"/>
                </a:solidFill>
              </a:rPr>
              <a:t>geom_point</a:t>
            </a:r>
            <a:r>
              <a:rPr lang="en-US" sz="3600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ggplot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is a package (ggplot2) for ‘rapid exploration of data’ graphically in R</a:t>
            </a:r>
          </a:p>
          <a:p>
            <a:endParaRPr lang="en-US" dirty="0"/>
          </a:p>
          <a:p>
            <a:r>
              <a:rPr lang="en-US" dirty="0"/>
              <a:t>It is part of the ’</a:t>
            </a:r>
            <a:r>
              <a:rPr lang="en-US" dirty="0" err="1"/>
              <a:t>tidyverse</a:t>
            </a:r>
            <a:r>
              <a:rPr lang="en-US" dirty="0"/>
              <a:t>’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889" y="2176072"/>
            <a:ext cx="3944891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941164"/>
            <a:ext cx="2612036" cy="261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7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620962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rgbClr val="0000FF"/>
                </a:solidFill>
              </a:rPr>
              <a:t>x</a:t>
            </a:r>
            <a:r>
              <a:rPr lang="en-US" sz="3600" dirty="0" smtClean="0">
                <a:solidFill>
                  <a:srgbClr val="0000FF"/>
                </a:solidFill>
              </a:rPr>
              <a:t> &lt;- </a:t>
            </a:r>
            <a:r>
              <a:rPr lang="en-US" sz="3600" dirty="0" err="1" smtClean="0">
                <a:solidFill>
                  <a:srgbClr val="0000FF"/>
                </a:solidFill>
              </a:rPr>
              <a:t>ggplot</a:t>
            </a:r>
            <a:r>
              <a:rPr lang="en-US" sz="3600" dirty="0" smtClean="0">
                <a:solidFill>
                  <a:srgbClr val="0000FF"/>
                </a:solidFill>
              </a:rPr>
              <a:t>(data=iris,</a:t>
            </a:r>
            <a:br>
              <a:rPr lang="en-US" sz="3600" dirty="0" smtClean="0">
                <a:solidFill>
                  <a:srgbClr val="0000FF"/>
                </a:solidFill>
              </a:rPr>
            </a:b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             </a:t>
            </a:r>
            <a:r>
              <a:rPr lang="en-US" sz="3600" dirty="0" err="1" smtClean="0">
                <a:solidFill>
                  <a:srgbClr val="0000FF"/>
                </a:solidFill>
              </a:rPr>
              <a:t>aes</a:t>
            </a:r>
            <a:r>
              <a:rPr lang="en-US" sz="3600" dirty="0" smtClean="0">
                <a:solidFill>
                  <a:srgbClr val="0000FF"/>
                </a:solidFill>
              </a:rPr>
              <a:t>(x=</a:t>
            </a:r>
            <a:r>
              <a:rPr lang="en-US" sz="3600" dirty="0" err="1" smtClean="0">
                <a:solidFill>
                  <a:srgbClr val="0000FF"/>
                </a:solidFill>
              </a:rPr>
              <a:t>Sepal.Length</a:t>
            </a:r>
            <a:r>
              <a:rPr lang="en-US" sz="3600" dirty="0">
                <a:solidFill>
                  <a:srgbClr val="0000FF"/>
                </a:solidFill>
              </a:rPr>
              <a:t>, </a:t>
            </a:r>
            <a:r>
              <a:rPr lang="en-US" sz="3600" dirty="0" smtClean="0">
                <a:solidFill>
                  <a:srgbClr val="0000FF"/>
                </a:solidFill>
              </a:rPr>
              <a:t>y=</a:t>
            </a:r>
            <a:r>
              <a:rPr lang="en-US" sz="3600" dirty="0" err="1" smtClean="0">
                <a:solidFill>
                  <a:srgbClr val="0000FF"/>
                </a:solidFill>
              </a:rPr>
              <a:t>Sepal.Width</a:t>
            </a:r>
            <a:r>
              <a:rPr lang="en-US" sz="3600" dirty="0" smtClean="0">
                <a:solidFill>
                  <a:srgbClr val="0000FF"/>
                </a:solidFill>
              </a:rPr>
              <a:t>,</a:t>
            </a:r>
            <a:br>
              <a:rPr lang="en-US" sz="3600" dirty="0" smtClean="0">
                <a:solidFill>
                  <a:srgbClr val="0000FF"/>
                </a:solidFill>
              </a:rPr>
            </a:b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             </a:t>
            </a:r>
            <a:r>
              <a:rPr lang="en-US" sz="3600" b="1" dirty="0" smtClean="0">
                <a:solidFill>
                  <a:srgbClr val="0000FF"/>
                </a:solidFill>
              </a:rPr>
              <a:t>color=Species</a:t>
            </a:r>
            <a:r>
              <a:rPr lang="en-US" sz="3600" b="1" dirty="0">
                <a:solidFill>
                  <a:srgbClr val="0000FF"/>
                </a:solidFill>
              </a:rPr>
              <a:t>, shape=Species</a:t>
            </a:r>
            <a:r>
              <a:rPr lang="en-US" sz="3600" dirty="0" smtClean="0">
                <a:solidFill>
                  <a:srgbClr val="0000FF"/>
                </a:solidFill>
              </a:rPr>
              <a:t>))</a:t>
            </a:r>
            <a:br>
              <a:rPr lang="en-US" sz="3600" dirty="0" smtClean="0">
                <a:solidFill>
                  <a:srgbClr val="0000FF"/>
                </a:solidFill>
              </a:rPr>
            </a:br>
            <a:r>
              <a:rPr lang="en-US" sz="3600" dirty="0">
                <a:solidFill>
                  <a:srgbClr val="0000FF"/>
                </a:solidFill>
              </a:rPr>
              <a:t/>
            </a:r>
            <a:br>
              <a:rPr lang="en-US" sz="3600" dirty="0">
                <a:solidFill>
                  <a:srgbClr val="0000FF"/>
                </a:solidFill>
              </a:rPr>
            </a:br>
            <a:r>
              <a:rPr lang="en-US" sz="3600" dirty="0" smtClean="0">
                <a:solidFill>
                  <a:srgbClr val="0000FF"/>
                </a:solidFill>
              </a:rPr>
              <a:t>x + </a:t>
            </a:r>
            <a:r>
              <a:rPr lang="en-US" sz="3600" dirty="0" err="1" smtClean="0">
                <a:solidFill>
                  <a:srgbClr val="0000FF"/>
                </a:solidFill>
              </a:rPr>
              <a:t>geom_point</a:t>
            </a:r>
            <a:r>
              <a:rPr lang="en-US" sz="3600" dirty="0">
                <a:solidFill>
                  <a:srgbClr val="0000FF"/>
                </a:solidFill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2209800" cy="2895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Change the visualization with </a:t>
            </a:r>
            <a:r>
              <a:rPr lang="en-US" b="1" u="sng" dirty="0" err="1">
                <a:solidFill>
                  <a:srgbClr val="0000FF"/>
                </a:solidFill>
              </a:rPr>
              <a:t>aes</a:t>
            </a:r>
            <a:r>
              <a:rPr lang="en-US" b="1" u="sng" dirty="0">
                <a:solidFill>
                  <a:srgbClr val="0000FF"/>
                </a:solidFill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158"/>
          <a:stretch/>
        </p:blipFill>
        <p:spPr>
          <a:xfrm>
            <a:off x="3717758" y="2057400"/>
            <a:ext cx="535004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74051"/>
            <a:ext cx="8991600" cy="51054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600" dirty="0">
                <a:solidFill>
                  <a:srgbClr val="0000FF"/>
                </a:solidFill>
              </a:rPr>
              <a:t>x&lt;-</a:t>
            </a:r>
            <a:r>
              <a:rPr lang="en-US" sz="3600" dirty="0" err="1" smtClean="0">
                <a:solidFill>
                  <a:srgbClr val="0000FF"/>
                </a:solidFill>
              </a:rPr>
              <a:t>ggplot</a:t>
            </a:r>
            <a:r>
              <a:rPr lang="en-US" sz="3600" dirty="0" smtClean="0">
                <a:solidFill>
                  <a:srgbClr val="0000FF"/>
                </a:solidFill>
              </a:rPr>
              <a:t>(iris,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                </a:t>
            </a:r>
            <a:r>
              <a:rPr lang="en-US" sz="3600" dirty="0" err="1" smtClean="0">
                <a:solidFill>
                  <a:srgbClr val="0000FF"/>
                </a:solidFill>
              </a:rPr>
              <a:t>aes</a:t>
            </a:r>
            <a:r>
              <a:rPr lang="en-US" sz="3600" dirty="0" smtClean="0">
                <a:solidFill>
                  <a:srgbClr val="0000FF"/>
                </a:solidFill>
              </a:rPr>
              <a:t>(x=</a:t>
            </a:r>
            <a:r>
              <a:rPr lang="en-US" sz="3600" dirty="0" err="1" smtClean="0">
                <a:solidFill>
                  <a:srgbClr val="0000FF"/>
                </a:solidFill>
              </a:rPr>
              <a:t>Sepal.Length</a:t>
            </a:r>
            <a:r>
              <a:rPr lang="en-US" sz="3600" dirty="0">
                <a:solidFill>
                  <a:srgbClr val="0000FF"/>
                </a:solidFill>
              </a:rPr>
              <a:t>, y=</a:t>
            </a:r>
            <a:r>
              <a:rPr lang="en-US" sz="3600" dirty="0" err="1">
                <a:solidFill>
                  <a:srgbClr val="0000FF"/>
                </a:solidFill>
              </a:rPr>
              <a:t>Sepal.Width</a:t>
            </a:r>
            <a:r>
              <a:rPr lang="en-US" sz="3600" dirty="0">
                <a:solidFill>
                  <a:srgbClr val="0000FF"/>
                </a:solidFill>
              </a:rPr>
              <a:t>, </a:t>
            </a:r>
            <a:r>
              <a:rPr lang="en-US" sz="3600" dirty="0" smtClean="0">
                <a:solidFill>
                  <a:srgbClr val="0000FF"/>
                </a:solidFill>
              </a:rPr>
              <a:t>                 </a:t>
            </a:r>
          </a:p>
          <a:p>
            <a:pPr marL="457200" lvl="1" indent="0">
              <a:buNone/>
            </a:pPr>
            <a:r>
              <a:rPr lang="en-US" sz="3600" dirty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                 </a:t>
            </a:r>
            <a:r>
              <a:rPr lang="en-US" sz="3600" dirty="0" smtClean="0">
                <a:solidFill>
                  <a:srgbClr val="0000FF"/>
                </a:solidFill>
              </a:rPr>
              <a:t>color=Species</a:t>
            </a:r>
            <a:r>
              <a:rPr lang="en-US" sz="3600" dirty="0">
                <a:solidFill>
                  <a:srgbClr val="0000FF"/>
                </a:solidFill>
              </a:rPr>
              <a:t>)) </a:t>
            </a:r>
          </a:p>
          <a:p>
            <a:pPr marL="457200" lvl="1" indent="0">
              <a:buNone/>
            </a:pPr>
            <a:r>
              <a:rPr lang="en-US" sz="3600" dirty="0" smtClean="0">
                <a:solidFill>
                  <a:srgbClr val="0000FF"/>
                </a:solidFill>
              </a:rPr>
              <a:t>x </a:t>
            </a:r>
            <a:r>
              <a:rPr lang="en-US" sz="3600" dirty="0">
                <a:solidFill>
                  <a:srgbClr val="0000FF"/>
                </a:solidFill>
              </a:rPr>
              <a:t>+ </a:t>
            </a:r>
            <a:r>
              <a:rPr lang="en-US" sz="3600" dirty="0" err="1">
                <a:solidFill>
                  <a:srgbClr val="0000FF"/>
                </a:solidFill>
              </a:rPr>
              <a:t>geom_point</a:t>
            </a:r>
            <a:r>
              <a:rPr lang="en-US" sz="3600" dirty="0">
                <a:solidFill>
                  <a:srgbClr val="0000FF"/>
                </a:solidFill>
              </a:rPr>
              <a:t>() </a:t>
            </a:r>
            <a:r>
              <a:rPr lang="en-US" sz="3600" b="1" u="sng" dirty="0" smtClean="0">
                <a:solidFill>
                  <a:srgbClr val="0000FF"/>
                </a:solidFill>
              </a:rPr>
              <a:t>+</a:t>
            </a:r>
          </a:p>
          <a:p>
            <a:pPr marL="457200" lvl="1" indent="0">
              <a:buNone/>
            </a:pPr>
            <a:r>
              <a:rPr lang="en-US" sz="3600" b="1" dirty="0">
                <a:solidFill>
                  <a:srgbClr val="0000FF"/>
                </a:solidFill>
              </a:rPr>
              <a:t>	</a:t>
            </a:r>
            <a:r>
              <a:rPr lang="en-US" sz="3600" b="1" dirty="0" smtClean="0">
                <a:solidFill>
                  <a:srgbClr val="0000FF"/>
                </a:solidFill>
              </a:rPr>
              <a:t>		</a:t>
            </a:r>
            <a:r>
              <a:rPr lang="en-US" sz="3600" b="1" u="sng" dirty="0" err="1" smtClean="0">
                <a:solidFill>
                  <a:srgbClr val="0000FF"/>
                </a:solidFill>
              </a:rPr>
              <a:t>stat_smooth</a:t>
            </a:r>
            <a:r>
              <a:rPr lang="en-US" sz="3600" b="1" u="sng" dirty="0" smtClean="0">
                <a:solidFill>
                  <a:srgbClr val="0000FF"/>
                </a:solidFill>
              </a:rPr>
              <a:t>(method</a:t>
            </a:r>
            <a:r>
              <a:rPr lang="en-US" sz="3600" b="1" u="sng" dirty="0">
                <a:solidFill>
                  <a:srgbClr val="0000FF"/>
                </a:solidFill>
              </a:rPr>
              <a:t>="lm")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3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74051"/>
            <a:ext cx="8991600" cy="51054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>
                <a:solidFill>
                  <a:srgbClr val="0000FF"/>
                </a:solidFill>
              </a:rPr>
              <a:t>x&lt;-</a:t>
            </a:r>
            <a:r>
              <a:rPr lang="en-US" sz="2800" dirty="0" err="1" smtClean="0">
                <a:solidFill>
                  <a:srgbClr val="0000FF"/>
                </a:solidFill>
              </a:rPr>
              <a:t>ggplot</a:t>
            </a:r>
            <a:r>
              <a:rPr lang="en-US" sz="2800" dirty="0" smtClean="0">
                <a:solidFill>
                  <a:srgbClr val="0000FF"/>
                </a:solidFill>
              </a:rPr>
              <a:t>(</a:t>
            </a:r>
            <a:r>
              <a:rPr lang="en-US" sz="2800" dirty="0" err="1" smtClean="0">
                <a:solidFill>
                  <a:srgbClr val="0000FF"/>
                </a:solidFill>
              </a:rPr>
              <a:t>iris,aes</a:t>
            </a:r>
            <a:r>
              <a:rPr lang="en-US" sz="2800" dirty="0" smtClean="0">
                <a:solidFill>
                  <a:srgbClr val="0000FF"/>
                </a:solidFill>
              </a:rPr>
              <a:t>(x=</a:t>
            </a:r>
            <a:r>
              <a:rPr lang="en-US" sz="2800" dirty="0" err="1" smtClean="0">
                <a:solidFill>
                  <a:srgbClr val="0000FF"/>
                </a:solidFill>
              </a:rPr>
              <a:t>Sepal.Length</a:t>
            </a:r>
            <a:r>
              <a:rPr lang="en-US" sz="2800" dirty="0">
                <a:solidFill>
                  <a:srgbClr val="0000FF"/>
                </a:solidFill>
              </a:rPr>
              <a:t>, y=</a:t>
            </a:r>
            <a:r>
              <a:rPr lang="en-US" sz="2800" dirty="0" err="1">
                <a:solidFill>
                  <a:srgbClr val="0000FF"/>
                </a:solidFill>
              </a:rPr>
              <a:t>Sepal.Width</a:t>
            </a:r>
            <a:r>
              <a:rPr lang="en-US" sz="2800" dirty="0">
                <a:solidFill>
                  <a:srgbClr val="0000FF"/>
                </a:solidFill>
              </a:rPr>
              <a:t>, </a:t>
            </a:r>
            <a:r>
              <a:rPr lang="en-US" sz="2800" dirty="0" smtClean="0">
                <a:solidFill>
                  <a:srgbClr val="0000FF"/>
                </a:solidFill>
              </a:rPr>
              <a:t>                 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                 </a:t>
            </a:r>
            <a:r>
              <a:rPr lang="en-US" sz="2800" dirty="0" smtClean="0">
                <a:solidFill>
                  <a:srgbClr val="0000FF"/>
                </a:solidFill>
              </a:rPr>
              <a:t>color=Species</a:t>
            </a:r>
            <a:r>
              <a:rPr lang="en-US" sz="2800" dirty="0">
                <a:solidFill>
                  <a:srgbClr val="0000FF"/>
                </a:solidFill>
              </a:rPr>
              <a:t>)) </a:t>
            </a:r>
          </a:p>
          <a:p>
            <a:pPr marL="457200" lvl="1" indent="0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x </a:t>
            </a:r>
            <a:r>
              <a:rPr lang="en-US" sz="2800" dirty="0">
                <a:solidFill>
                  <a:srgbClr val="0000FF"/>
                </a:solidFill>
              </a:rPr>
              <a:t>+ </a:t>
            </a:r>
            <a:r>
              <a:rPr lang="en-US" sz="2800" dirty="0" err="1">
                <a:solidFill>
                  <a:srgbClr val="0000FF"/>
                </a:solidFill>
              </a:rPr>
              <a:t>geom_point</a:t>
            </a:r>
            <a:r>
              <a:rPr lang="en-US" sz="2800" dirty="0">
                <a:solidFill>
                  <a:srgbClr val="0000FF"/>
                </a:solidFill>
              </a:rPr>
              <a:t>() </a:t>
            </a:r>
            <a:r>
              <a:rPr lang="en-US" sz="2800" b="1" u="sng" dirty="0" smtClean="0">
                <a:solidFill>
                  <a:srgbClr val="0000FF"/>
                </a:solidFill>
              </a:rPr>
              <a:t>+</a:t>
            </a:r>
          </a:p>
          <a:p>
            <a:pPr marL="457200" lvl="1" indent="0">
              <a:buNone/>
            </a:pPr>
            <a:r>
              <a:rPr lang="en-US" sz="2800" b="1" dirty="0" smtClean="0">
                <a:solidFill>
                  <a:srgbClr val="0000FF"/>
                </a:solidFill>
              </a:rPr>
              <a:t>	</a:t>
            </a:r>
            <a:r>
              <a:rPr lang="en-US" sz="2800" b="1" u="sng" dirty="0" err="1" smtClean="0">
                <a:solidFill>
                  <a:srgbClr val="0000FF"/>
                </a:solidFill>
              </a:rPr>
              <a:t>stat_smooth</a:t>
            </a:r>
            <a:r>
              <a:rPr lang="en-US" sz="2800" b="1" u="sng" dirty="0" smtClean="0">
                <a:solidFill>
                  <a:srgbClr val="0000FF"/>
                </a:solidFill>
              </a:rPr>
              <a:t>(method</a:t>
            </a:r>
            <a:r>
              <a:rPr lang="en-US" sz="2800" b="1" u="sng" dirty="0">
                <a:solidFill>
                  <a:srgbClr val="0000FF"/>
                </a:solidFill>
              </a:rPr>
              <a:t>="lm")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946400"/>
            <a:ext cx="5867400" cy="3911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74051"/>
            <a:ext cx="8991600" cy="5105400"/>
          </a:xfrm>
        </p:spPr>
        <p:txBody>
          <a:bodyPr/>
          <a:lstStyle/>
          <a:p>
            <a:pPr marL="457200" lvl="1" indent="0">
              <a:buNone/>
            </a:pPr>
            <a:endParaRPr lang="en-US" b="1" u="sng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867400" cy="391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2092730"/>
            <a:ext cx="2590800" cy="17934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Woah!</a:t>
            </a:r>
          </a:p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just happened?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2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119"/>
            <a:ext cx="8229600" cy="944562"/>
          </a:xfrm>
        </p:spPr>
        <p:txBody>
          <a:bodyPr/>
          <a:lstStyle/>
          <a:p>
            <a:r>
              <a:rPr lang="en-US" dirty="0"/>
              <a:t>Can layer on other features: e.g.,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74051"/>
            <a:ext cx="8991600" cy="5105400"/>
          </a:xfrm>
        </p:spPr>
        <p:txBody>
          <a:bodyPr/>
          <a:lstStyle/>
          <a:p>
            <a:pPr marL="457200" lvl="1" indent="0">
              <a:buNone/>
            </a:pPr>
            <a:endParaRPr lang="en-US" b="1" u="sng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95600"/>
            <a:ext cx="5867400" cy="391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2092730"/>
            <a:ext cx="2590800" cy="17934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Woah!</a:t>
            </a:r>
          </a:p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just happened?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34100" y="1746326"/>
            <a:ext cx="2752268" cy="6928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Inspired yet?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040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 grammar: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534400" cy="5105400"/>
          </a:xfrm>
        </p:spPr>
        <p:txBody>
          <a:bodyPr/>
          <a:lstStyle/>
          <a:p>
            <a:r>
              <a:rPr lang="en-US" dirty="0"/>
              <a:t>Specify the data using data=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</a:rPr>
              <a:t>ggplot</a:t>
            </a:r>
            <a:r>
              <a:rPr lang="en-US" dirty="0">
                <a:solidFill>
                  <a:srgbClr val="0000FF"/>
                </a:solidFill>
              </a:rPr>
              <a:t>(data = </a:t>
            </a:r>
            <a:r>
              <a:rPr lang="en-US" dirty="0"/>
              <a:t>_____</a:t>
            </a:r>
            <a:r>
              <a:rPr lang="en-US" dirty="0">
                <a:solidFill>
                  <a:srgbClr val="0000FF"/>
                </a:solidFill>
              </a:rPr>
              <a:t>, </a:t>
            </a:r>
            <a:r>
              <a:rPr lang="en-US" dirty="0" err="1">
                <a:solidFill>
                  <a:srgbClr val="0000FF"/>
                </a:solidFill>
              </a:rPr>
              <a:t>aes</a:t>
            </a:r>
            <a:r>
              <a:rPr lang="en-US">
                <a:solidFill>
                  <a:srgbClr val="0000FF"/>
                </a:solidFill>
              </a:rPr>
              <a:t>(</a:t>
            </a:r>
            <a:r>
              <a:rPr lang="en-US"/>
              <a:t>___</a:t>
            </a:r>
            <a:r>
              <a:rPr lang="en-US">
                <a:solidFill>
                  <a:srgbClr val="0000FF"/>
                </a:solidFill>
              </a:rPr>
              <a:t>)) </a:t>
            </a:r>
            <a:r>
              <a:rPr lang="en-US" dirty="0">
                <a:solidFill>
                  <a:srgbClr val="0000FF"/>
                </a:solidFill>
              </a:rPr>
              <a:t>+ </a:t>
            </a:r>
            <a:endParaRPr lang="is-IS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is-I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is-IS" dirty="0"/>
              <a:t>	…</a:t>
            </a:r>
            <a:r>
              <a:rPr lang="en-US" dirty="0"/>
              <a:t>use ‘</a:t>
            </a:r>
            <a:r>
              <a:rPr lang="en-US" dirty="0">
                <a:solidFill>
                  <a:srgbClr val="0000FF"/>
                </a:solidFill>
              </a:rPr>
              <a:t>+</a:t>
            </a:r>
            <a:r>
              <a:rPr lang="en-US" dirty="0"/>
              <a:t>’ sign to add layers: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(1) </a:t>
            </a:r>
            <a:r>
              <a:rPr lang="en-US" dirty="0" err="1">
                <a:solidFill>
                  <a:srgbClr val="0000FF"/>
                </a:solidFill>
              </a:rPr>
              <a:t>geom</a:t>
            </a:r>
            <a:r>
              <a:rPr lang="en-US" dirty="0">
                <a:solidFill>
                  <a:srgbClr val="0000FF"/>
                </a:solidFill>
              </a:rPr>
              <a:t> (</a:t>
            </a:r>
            <a:r>
              <a:rPr lang="en-US" dirty="0"/>
              <a:t>type of plotted data)</a:t>
            </a:r>
          </a:p>
          <a:p>
            <a:pPr marL="0" indent="0">
              <a:buNone/>
            </a:pPr>
            <a:r>
              <a:rPr lang="en-US" dirty="0"/>
              <a:t>	(2)… other stuff.. (stats, labels, facets, themes,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1533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FED980-4BA2-5E47-8221-54F7C45E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713" y="762000"/>
            <a:ext cx="3048000" cy="353253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ggplot</a:t>
            </a:r>
            <a:r>
              <a:rPr lang="en-US" cap="none" dirty="0" smtClean="0"/>
              <a:t> grammar: geometry</a:t>
            </a:r>
            <a:endParaRPr lang="en-US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3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46592" y="865782"/>
            <a:ext cx="302172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“An opinionated collection of R packages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that share an underlying philosophy”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</a:t>
            </a:r>
            <a:r>
              <a:rPr lang="en-US" b="1" dirty="0" err="1" smtClean="0"/>
              <a:t>tidyverse</a:t>
            </a:r>
            <a:r>
              <a:rPr lang="en-US" b="1" dirty="0" smtClean="0"/>
              <a:t>?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67" y="3792910"/>
            <a:ext cx="1523809" cy="176507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848" y="1062934"/>
            <a:ext cx="3415364" cy="3415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74" y="4495800"/>
            <a:ext cx="1579285" cy="1776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133" y="5037871"/>
            <a:ext cx="1523809" cy="1765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044" y="4227047"/>
            <a:ext cx="1523809" cy="17650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9" y="4800600"/>
            <a:ext cx="1523809" cy="17650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859" y="2110466"/>
            <a:ext cx="1523809" cy="17650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769" y="3272792"/>
            <a:ext cx="1523809" cy="17650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60" y="5043826"/>
            <a:ext cx="1523809" cy="17650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464865"/>
            <a:ext cx="184094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ggplot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is a package (ggplot2) for graphing data in 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814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our own ggplot</a:t>
            </a:r>
            <a:r>
              <a:rPr lang="en-US" dirty="0" smtClean="0"/>
              <a:t>2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72200" y="3048000"/>
            <a:ext cx="2752268" cy="6928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Inspired yet?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77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Why </a:t>
            </a:r>
            <a:r>
              <a:rPr lang="en-US" b="1" dirty="0" smtClean="0"/>
              <a:t>“gg”?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gg</a:t>
            </a:r>
            <a:r>
              <a:rPr lang="en-US" dirty="0"/>
              <a:t> is for “grammar of graphics”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Uses a set of terms that defines the basic components of a plot</a:t>
            </a:r>
          </a:p>
          <a:p>
            <a:pPr fontAlgn="base"/>
            <a:endParaRPr lang="en-US" dirty="0"/>
          </a:p>
          <a:p>
            <a:pPr fontAlgn="base"/>
            <a:r>
              <a:rPr lang="en-US" dirty="0" smtClean="0"/>
              <a:t>Produces </a:t>
            </a:r>
            <a:r>
              <a:rPr lang="en-US" dirty="0"/>
              <a:t>figures using coherent, consistent syntax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28600"/>
            <a:ext cx="1840949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724400"/>
            <a:ext cx="1773836" cy="177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1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8628"/>
          <a:stretch/>
        </p:blipFill>
        <p:spPr>
          <a:xfrm>
            <a:off x="457200" y="2202792"/>
            <a:ext cx="6700033" cy="4890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 vs. base graphics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200400"/>
          </a:xfrm>
        </p:spPr>
        <p:txBody>
          <a:bodyPr>
            <a:normAutofit/>
          </a:bodyPr>
          <a:lstStyle/>
          <a:p>
            <a:r>
              <a:rPr lang="en-US" b="1" u="sng" dirty="0" err="1"/>
              <a:t>ggplot</a:t>
            </a:r>
            <a:r>
              <a:rPr lang="en-US" dirty="0"/>
              <a:t>: rapid data exploration</a:t>
            </a:r>
          </a:p>
          <a:p>
            <a:r>
              <a:rPr lang="en-US" b="1" u="sng" dirty="0"/>
              <a:t>Base graphics</a:t>
            </a:r>
            <a:r>
              <a:rPr lang="en-US" dirty="0"/>
              <a:t>: customization / complexity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01665" y="6520934"/>
            <a:ext cx="31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*From http://</a:t>
            </a:r>
            <a:r>
              <a:rPr lang="en-US" dirty="0" err="1"/>
              <a:t>seananderson.ca</a:t>
            </a:r>
            <a:r>
              <a:rPr lang="en-US" dirty="0"/>
              <a:t>/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4532" y="4057063"/>
            <a:ext cx="2752268" cy="6928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Saves time!</a:t>
            </a: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405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487"/>
            <a:ext cx="6400800" cy="944562"/>
          </a:xfrm>
        </p:spPr>
        <p:txBody>
          <a:bodyPr>
            <a:normAutofit/>
          </a:bodyPr>
          <a:lstStyle/>
          <a:p>
            <a:pPr fontAlgn="base"/>
            <a:r>
              <a:rPr lang="en-US" dirty="0" err="1"/>
              <a:t>ggplot</a:t>
            </a:r>
            <a:r>
              <a:rPr lang="en-US" dirty="0"/>
              <a:t> uses specific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 wrap="square">
            <a:normAutofit/>
          </a:bodyPr>
          <a:lstStyle/>
          <a:p>
            <a:pPr fontAlgn="base"/>
            <a:r>
              <a:rPr lang="en-US" sz="2600" dirty="0"/>
              <a:t>A basic </a:t>
            </a:r>
            <a:r>
              <a:rPr lang="en-US" sz="2600" b="1" dirty="0"/>
              <a:t>ggplot2</a:t>
            </a:r>
            <a:r>
              <a:rPr lang="en-US" sz="2600" dirty="0"/>
              <a:t> plot consists of:</a:t>
            </a:r>
          </a:p>
          <a:p>
            <a:pPr marL="0" indent="0" fontAlgn="base">
              <a:buNone/>
            </a:pPr>
            <a:endParaRPr lang="en-US" sz="2600" dirty="0"/>
          </a:p>
          <a:p>
            <a:pPr lvl="1" fontAlgn="base"/>
            <a:r>
              <a:rPr lang="en-US" sz="2600" b="1" dirty="0"/>
              <a:t>data</a:t>
            </a:r>
            <a:r>
              <a:rPr lang="en-US" sz="2600" dirty="0"/>
              <a:t>: Must be a </a:t>
            </a:r>
            <a:r>
              <a:rPr lang="en-US" sz="2600" dirty="0" err="1"/>
              <a:t>data.frame</a:t>
            </a:r>
            <a:endParaRPr lang="en-US" sz="2600" dirty="0"/>
          </a:p>
          <a:p>
            <a:pPr lvl="1" fontAlgn="base"/>
            <a:endParaRPr lang="en-US" sz="2600" dirty="0"/>
          </a:p>
          <a:p>
            <a:pPr lvl="1" fontAlgn="base"/>
            <a:r>
              <a:rPr lang="en-US" sz="2600" b="1" dirty="0">
                <a:solidFill>
                  <a:srgbClr val="0000FF"/>
                </a:solidFill>
              </a:rPr>
              <a:t>aes</a:t>
            </a:r>
            <a:r>
              <a:rPr lang="en-US" sz="2600" dirty="0"/>
              <a:t>thetics: How your data are represented visually</a:t>
            </a:r>
          </a:p>
          <a:p>
            <a:pPr lvl="2" fontAlgn="base"/>
            <a:r>
              <a:rPr lang="en-US" sz="2600" dirty="0"/>
              <a:t>x, y, color, size, shape, etc.</a:t>
            </a:r>
          </a:p>
          <a:p>
            <a:pPr marL="0" indent="0" fontAlgn="base">
              <a:buNone/>
            </a:pPr>
            <a:r>
              <a:rPr lang="en-US" sz="2600" b="1" dirty="0"/>
              <a:t>			</a:t>
            </a:r>
            <a:r>
              <a:rPr lang="en-US" sz="2600" b="1" dirty="0">
                <a:solidFill>
                  <a:srgbClr val="0000FF"/>
                </a:solidFill>
              </a:rPr>
              <a:t>+</a:t>
            </a:r>
          </a:p>
          <a:p>
            <a:pPr lvl="1" fontAlgn="base"/>
            <a:r>
              <a:rPr lang="en-US" sz="2600" b="1" dirty="0">
                <a:solidFill>
                  <a:srgbClr val="0000FF"/>
                </a:solidFill>
              </a:rPr>
              <a:t>geom</a:t>
            </a:r>
            <a:r>
              <a:rPr lang="en-US" sz="2600" dirty="0"/>
              <a:t>etry: Geometries of plotted objects</a:t>
            </a:r>
          </a:p>
          <a:p>
            <a:pPr lvl="2" fontAlgn="base"/>
            <a:r>
              <a:rPr lang="en-US" sz="2600" dirty="0"/>
              <a:t>points, lines, </a:t>
            </a:r>
            <a:r>
              <a:rPr lang="en-US" sz="2600" dirty="0" smtClean="0"/>
              <a:t>polygons</a:t>
            </a:r>
            <a:r>
              <a:rPr lang="en-US" sz="2600" dirty="0"/>
              <a:t>, etc.</a:t>
            </a:r>
          </a:p>
          <a:p>
            <a:pPr lvl="2" fontAlgn="base"/>
            <a:endParaRPr lang="en-US" sz="2600" dirty="0"/>
          </a:p>
          <a:p>
            <a:pPr lvl="1" fontAlgn="base"/>
            <a:r>
              <a:rPr lang="en-US" sz="2600" dirty="0"/>
              <a:t>and more…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484" y="152400"/>
            <a:ext cx="184094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16018</TotalTime>
  <Words>468</Words>
  <Application>Microsoft Office PowerPoint</Application>
  <PresentationFormat>On-screen Show (4:3)</PresentationFormat>
  <Paragraphs>179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Monaco</vt:lpstr>
      <vt:lpstr>Times New Roman</vt:lpstr>
      <vt:lpstr>Office Theme</vt:lpstr>
      <vt:lpstr>ggplot</vt:lpstr>
      <vt:lpstr>Have you already installed Rstudio? If not, do it now!</vt:lpstr>
      <vt:lpstr>What is ggplot?</vt:lpstr>
      <vt:lpstr>The tidyverse?</vt:lpstr>
      <vt:lpstr>What is ggplot?</vt:lpstr>
      <vt:lpstr>Some of our own ggplot2 graphics</vt:lpstr>
      <vt:lpstr>Why “gg”?</vt:lpstr>
      <vt:lpstr>ggplot vs. base graphics</vt:lpstr>
      <vt:lpstr>ggplot uses specific grammar</vt:lpstr>
      <vt:lpstr>ggplot uses specific grammar</vt:lpstr>
      <vt:lpstr>ggplot uses specific grammar</vt:lpstr>
      <vt:lpstr>ggplot uses specific grammar</vt:lpstr>
      <vt:lpstr>ggplot uses specific grammar</vt:lpstr>
      <vt:lpstr>ggplot: Let’s get started! </vt:lpstr>
      <vt:lpstr>Getting started: using packages</vt:lpstr>
      <vt:lpstr>Getting started: using packages</vt:lpstr>
      <vt:lpstr>Getting started: using packages</vt:lpstr>
      <vt:lpstr>ggplot grammar: data</vt:lpstr>
      <vt:lpstr>head(iris)</vt:lpstr>
      <vt:lpstr>str(iris)</vt:lpstr>
      <vt:lpstr>x &lt;- ggplot()</vt:lpstr>
      <vt:lpstr>x &lt;- ggplot(data=iris)</vt:lpstr>
      <vt:lpstr>x &lt;- ggplot(data=iris)</vt:lpstr>
      <vt:lpstr>ggplot grammar: aesthetics</vt:lpstr>
      <vt:lpstr>x &lt;- ggplot(data=iris,         aes(x=Sepal.Length, y=Sepal.Width))</vt:lpstr>
      <vt:lpstr>x &lt;- ggplot(data=iris,         aes(x=Sepal.Length, y=Sepal.Width))</vt:lpstr>
      <vt:lpstr>x + geom_point() </vt:lpstr>
      <vt:lpstr>x + geom_point() </vt:lpstr>
      <vt:lpstr>x &lt;- ggplot(data=iris,               aes(x=Sepal.Length, y=Sepal.Width,               color=Species, shape=Species))  x + geom_point()</vt:lpstr>
      <vt:lpstr>x &lt;- ggplot(data=iris,               aes(x=Sepal.Length, y=Sepal.Width,               color=Species, shape=Species))  x + geom_point()</vt:lpstr>
      <vt:lpstr>PowerPoint Presentation</vt:lpstr>
      <vt:lpstr>PowerPoint Presentation</vt:lpstr>
      <vt:lpstr>PowerPoint Presentation</vt:lpstr>
      <vt:lpstr>Can layer on other features: e.g., stats</vt:lpstr>
      <vt:lpstr>ggplot grammar: data</vt:lpstr>
      <vt:lpstr>ggplot grammar: geometry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FISH 552 Introduction to R Programming</dc:title>
  <dc:creator>Trevor Branch</dc:creator>
  <cp:lastModifiedBy>Veronica Frans</cp:lastModifiedBy>
  <cp:revision>547</cp:revision>
  <dcterms:created xsi:type="dcterms:W3CDTF">2013-09-18T21:00:03Z</dcterms:created>
  <dcterms:modified xsi:type="dcterms:W3CDTF">2018-10-05T22:19:44Z</dcterms:modified>
</cp:coreProperties>
</file>